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69" r:id="rId5"/>
    <p:sldId id="257" r:id="rId6"/>
    <p:sldId id="306" r:id="rId7"/>
    <p:sldId id="327" r:id="rId8"/>
    <p:sldId id="339" r:id="rId9"/>
    <p:sldId id="330" r:id="rId10"/>
    <p:sldId id="328" r:id="rId11"/>
    <p:sldId id="338" r:id="rId12"/>
    <p:sldId id="337" r:id="rId13"/>
    <p:sldId id="318" r:id="rId14"/>
    <p:sldId id="329" r:id="rId15"/>
    <p:sldId id="331" r:id="rId16"/>
    <p:sldId id="332" r:id="rId17"/>
    <p:sldId id="333" r:id="rId18"/>
    <p:sldId id="317" r:id="rId19"/>
    <p:sldId id="31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D88B0"/>
    <a:srgbClr val="D3AA39"/>
    <a:srgbClr val="1323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EA3E9F-1AAD-4964-B62E-232FD85BDB06}" v="85" dt="2025-01-28T19:56:13.1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6441" autoAdjust="0"/>
  </p:normalViewPr>
  <p:slideViewPr>
    <p:cSldViewPr snapToGrid="0">
      <p:cViewPr varScale="1">
        <p:scale>
          <a:sx n="58" d="100"/>
          <a:sy n="58" d="100"/>
        </p:scale>
        <p:origin x="96" y="8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ls Ling, PhD" userId="20d17aaf-1abe-4c72-b11a-c280d1f41c39" providerId="ADAL" clId="{E6EA3E9F-1AAD-4964-B62E-232FD85BDB06}"/>
    <pc:docChg chg="undo custSel addSld delSld modSld sldOrd">
      <pc:chgData name="Wells Ling, PhD" userId="20d17aaf-1abe-4c72-b11a-c280d1f41c39" providerId="ADAL" clId="{E6EA3E9F-1AAD-4964-B62E-232FD85BDB06}" dt="2025-02-06T18:54:46.282" v="9478" actId="20577"/>
      <pc:docMkLst>
        <pc:docMk/>
      </pc:docMkLst>
      <pc:sldChg chg="modSp mod">
        <pc:chgData name="Wells Ling, PhD" userId="20d17aaf-1abe-4c72-b11a-c280d1f41c39" providerId="ADAL" clId="{E6EA3E9F-1AAD-4964-B62E-232FD85BDB06}" dt="2025-01-28T20:07:12.369" v="8301" actId="20577"/>
        <pc:sldMkLst>
          <pc:docMk/>
          <pc:sldMk cId="2077064687" sldId="257"/>
        </pc:sldMkLst>
        <pc:spChg chg="mod">
          <ac:chgData name="Wells Ling, PhD" userId="20d17aaf-1abe-4c72-b11a-c280d1f41c39" providerId="ADAL" clId="{E6EA3E9F-1AAD-4964-B62E-232FD85BDB06}" dt="2025-01-28T20:07:08.658" v="8285" actId="27636"/>
          <ac:spMkLst>
            <pc:docMk/>
            <pc:sldMk cId="2077064687" sldId="257"/>
            <ac:spMk id="7" creationId="{3F175E58-3C9D-7B4F-5F05-741EACA78CB6}"/>
          </ac:spMkLst>
        </pc:spChg>
        <pc:spChg chg="mod">
          <ac:chgData name="Wells Ling, PhD" userId="20d17aaf-1abe-4c72-b11a-c280d1f41c39" providerId="ADAL" clId="{E6EA3E9F-1AAD-4964-B62E-232FD85BDB06}" dt="2025-01-28T20:07:12.369" v="8301" actId="20577"/>
          <ac:spMkLst>
            <pc:docMk/>
            <pc:sldMk cId="2077064687" sldId="257"/>
            <ac:spMk id="8" creationId="{B3534424-4125-54BF-8C03-0C887260BB33}"/>
          </ac:spMkLst>
        </pc:spChg>
      </pc:sldChg>
      <pc:sldChg chg="addSp modSp mod">
        <pc:chgData name="Wells Ling, PhD" userId="20d17aaf-1abe-4c72-b11a-c280d1f41c39" providerId="ADAL" clId="{E6EA3E9F-1AAD-4964-B62E-232FD85BDB06}" dt="2025-01-28T20:08:25.067" v="8440" actId="20577"/>
        <pc:sldMkLst>
          <pc:docMk/>
          <pc:sldMk cId="955917417" sldId="306"/>
        </pc:sldMkLst>
        <pc:spChg chg="add mod">
          <ac:chgData name="Wells Ling, PhD" userId="20d17aaf-1abe-4c72-b11a-c280d1f41c39" providerId="ADAL" clId="{E6EA3E9F-1AAD-4964-B62E-232FD85BDB06}" dt="2025-01-28T19:51:02.593" v="7145" actId="1035"/>
          <ac:spMkLst>
            <pc:docMk/>
            <pc:sldMk cId="955917417" sldId="306"/>
            <ac:spMk id="3" creationId="{EA20DE89-0A7D-F5CE-C82B-2BBCD15285E5}"/>
          </ac:spMkLst>
        </pc:spChg>
        <pc:spChg chg="add mod">
          <ac:chgData name="Wells Ling, PhD" userId="20d17aaf-1abe-4c72-b11a-c280d1f41c39" providerId="ADAL" clId="{E6EA3E9F-1AAD-4964-B62E-232FD85BDB06}" dt="2025-01-28T19:51:02.593" v="7145" actId="1035"/>
          <ac:spMkLst>
            <pc:docMk/>
            <pc:sldMk cId="955917417" sldId="306"/>
            <ac:spMk id="4" creationId="{3699B26D-05D9-262B-7BF5-42665CE4F2EF}"/>
          </ac:spMkLst>
        </pc:spChg>
        <pc:spChg chg="mod">
          <ac:chgData name="Wells Ling, PhD" userId="20d17aaf-1abe-4c72-b11a-c280d1f41c39" providerId="ADAL" clId="{E6EA3E9F-1AAD-4964-B62E-232FD85BDB06}" dt="2025-01-28T20:08:25.067" v="8440" actId="20577"/>
          <ac:spMkLst>
            <pc:docMk/>
            <pc:sldMk cId="955917417" sldId="306"/>
            <ac:spMk id="6" creationId="{EEA67CD8-BC77-FAF6-78D1-A10493AF149D}"/>
          </ac:spMkLst>
        </pc:spChg>
        <pc:spChg chg="add mod">
          <ac:chgData name="Wells Ling, PhD" userId="20d17aaf-1abe-4c72-b11a-c280d1f41c39" providerId="ADAL" clId="{E6EA3E9F-1AAD-4964-B62E-232FD85BDB06}" dt="2025-01-28T19:51:02.593" v="7145" actId="1035"/>
          <ac:spMkLst>
            <pc:docMk/>
            <pc:sldMk cId="955917417" sldId="306"/>
            <ac:spMk id="7" creationId="{CE854617-CD68-5708-7E55-A32776A687F3}"/>
          </ac:spMkLst>
        </pc:spChg>
        <pc:spChg chg="mod">
          <ac:chgData name="Wells Ling, PhD" userId="20d17aaf-1abe-4c72-b11a-c280d1f41c39" providerId="ADAL" clId="{E6EA3E9F-1AAD-4964-B62E-232FD85BDB06}" dt="2025-01-28T19:50:46.757" v="7136" actId="403"/>
          <ac:spMkLst>
            <pc:docMk/>
            <pc:sldMk cId="955917417" sldId="306"/>
            <ac:spMk id="8" creationId="{22D974A3-1E5C-655F-BE22-566E112207DF}"/>
          </ac:spMkLst>
        </pc:spChg>
        <pc:spChg chg="add mod">
          <ac:chgData name="Wells Ling, PhD" userId="20d17aaf-1abe-4c72-b11a-c280d1f41c39" providerId="ADAL" clId="{E6EA3E9F-1AAD-4964-B62E-232FD85BDB06}" dt="2025-01-28T19:51:02.593" v="7145" actId="1035"/>
          <ac:spMkLst>
            <pc:docMk/>
            <pc:sldMk cId="955917417" sldId="306"/>
            <ac:spMk id="9" creationId="{0E708D36-23E5-5D0F-C15C-A8DB1EFFDA38}"/>
          </ac:spMkLst>
        </pc:spChg>
        <pc:spChg chg="add mod">
          <ac:chgData name="Wells Ling, PhD" userId="20d17aaf-1abe-4c72-b11a-c280d1f41c39" providerId="ADAL" clId="{E6EA3E9F-1AAD-4964-B62E-232FD85BDB06}" dt="2025-01-28T19:51:07.360" v="7150" actId="1035"/>
          <ac:spMkLst>
            <pc:docMk/>
            <pc:sldMk cId="955917417" sldId="306"/>
            <ac:spMk id="10" creationId="{E2B5A4E5-5C1B-4104-7617-E1E74CF1EE98}"/>
          </ac:spMkLst>
        </pc:spChg>
      </pc:sldChg>
      <pc:sldChg chg="modSp mod">
        <pc:chgData name="Wells Ling, PhD" userId="20d17aaf-1abe-4c72-b11a-c280d1f41c39" providerId="ADAL" clId="{E6EA3E9F-1AAD-4964-B62E-232FD85BDB06}" dt="2025-01-28T20:11:57.835" v="8490" actId="108"/>
        <pc:sldMkLst>
          <pc:docMk/>
          <pc:sldMk cId="2065755590" sldId="317"/>
        </pc:sldMkLst>
        <pc:spChg chg="mod">
          <ac:chgData name="Wells Ling, PhD" userId="20d17aaf-1abe-4c72-b11a-c280d1f41c39" providerId="ADAL" clId="{E6EA3E9F-1AAD-4964-B62E-232FD85BDB06}" dt="2025-01-28T19:58:06.615" v="8051" actId="20577"/>
          <ac:spMkLst>
            <pc:docMk/>
            <pc:sldMk cId="2065755590" sldId="317"/>
            <ac:spMk id="8" creationId="{22D974A3-1E5C-655F-BE22-566E112207DF}"/>
          </ac:spMkLst>
        </pc:spChg>
        <pc:spChg chg="mod">
          <ac:chgData name="Wells Ling, PhD" userId="20d17aaf-1abe-4c72-b11a-c280d1f41c39" providerId="ADAL" clId="{E6EA3E9F-1AAD-4964-B62E-232FD85BDB06}" dt="2025-01-28T20:11:57.835" v="8490" actId="108"/>
          <ac:spMkLst>
            <pc:docMk/>
            <pc:sldMk cId="2065755590" sldId="317"/>
            <ac:spMk id="12" creationId="{C054869D-D976-E5F5-A620-2D78DE6D7687}"/>
          </ac:spMkLst>
        </pc:spChg>
      </pc:sldChg>
      <pc:sldChg chg="addSp delSp modSp mod modNotesTx">
        <pc:chgData name="Wells Ling, PhD" userId="20d17aaf-1abe-4c72-b11a-c280d1f41c39" providerId="ADAL" clId="{E6EA3E9F-1AAD-4964-B62E-232FD85BDB06}" dt="2025-01-28T20:11:02.155" v="8483" actId="108"/>
        <pc:sldMkLst>
          <pc:docMk/>
          <pc:sldMk cId="963073014" sldId="318"/>
        </pc:sldMkLst>
        <pc:spChg chg="add del mod">
          <ac:chgData name="Wells Ling, PhD" userId="20d17aaf-1abe-4c72-b11a-c280d1f41c39" providerId="ADAL" clId="{E6EA3E9F-1AAD-4964-B62E-232FD85BDB06}" dt="2025-01-28T19:56:59.671" v="8033" actId="6549"/>
          <ac:spMkLst>
            <pc:docMk/>
            <pc:sldMk cId="963073014" sldId="318"/>
            <ac:spMk id="2" creationId="{B31AB8E9-7A7A-32C7-66C0-3291B47CC95E}"/>
          </ac:spMkLst>
        </pc:spChg>
        <pc:spChg chg="mod">
          <ac:chgData name="Wells Ling, PhD" userId="20d17aaf-1abe-4c72-b11a-c280d1f41c39" providerId="ADAL" clId="{E6EA3E9F-1AAD-4964-B62E-232FD85BDB06}" dt="2025-01-28T19:56:13.191" v="8032" actId="20578"/>
          <ac:spMkLst>
            <pc:docMk/>
            <pc:sldMk cId="963073014" sldId="318"/>
            <ac:spMk id="4" creationId="{E0A35941-6815-C784-CD17-442583F53A45}"/>
          </ac:spMkLst>
        </pc:spChg>
        <pc:spChg chg="mod">
          <ac:chgData name="Wells Ling, PhD" userId="20d17aaf-1abe-4c72-b11a-c280d1f41c39" providerId="ADAL" clId="{E6EA3E9F-1AAD-4964-B62E-232FD85BDB06}" dt="2025-01-28T20:10:49.118" v="8481" actId="1076"/>
          <ac:spMkLst>
            <pc:docMk/>
            <pc:sldMk cId="963073014" sldId="318"/>
            <ac:spMk id="5" creationId="{FE143B7D-03D3-85AB-3E72-057B0225BEA9}"/>
          </ac:spMkLst>
        </pc:spChg>
        <pc:spChg chg="add mod">
          <ac:chgData name="Wells Ling, PhD" userId="20d17aaf-1abe-4c72-b11a-c280d1f41c39" providerId="ADAL" clId="{E6EA3E9F-1AAD-4964-B62E-232FD85BDB06}" dt="2025-01-27T19:30:01.676" v="1374" actId="113"/>
          <ac:spMkLst>
            <pc:docMk/>
            <pc:sldMk cId="963073014" sldId="318"/>
            <ac:spMk id="6" creationId="{06D3ECE8-3354-BE1A-4593-9D0802CFC8EE}"/>
          </ac:spMkLst>
        </pc:spChg>
        <pc:spChg chg="mod">
          <ac:chgData name="Wells Ling, PhD" userId="20d17aaf-1abe-4c72-b11a-c280d1f41c39" providerId="ADAL" clId="{E6EA3E9F-1AAD-4964-B62E-232FD85BDB06}" dt="2025-01-27T19:25:50.049" v="1306" actId="20577"/>
          <ac:spMkLst>
            <pc:docMk/>
            <pc:sldMk cId="963073014" sldId="318"/>
            <ac:spMk id="8" creationId="{22D974A3-1E5C-655F-BE22-566E112207DF}"/>
          </ac:spMkLst>
        </pc:spChg>
        <pc:spChg chg="mod">
          <ac:chgData name="Wells Ling, PhD" userId="20d17aaf-1abe-4c72-b11a-c280d1f41c39" providerId="ADAL" clId="{E6EA3E9F-1AAD-4964-B62E-232FD85BDB06}" dt="2025-01-28T20:11:02.155" v="8483" actId="108"/>
          <ac:spMkLst>
            <pc:docMk/>
            <pc:sldMk cId="963073014" sldId="318"/>
            <ac:spMk id="12" creationId="{C054869D-D976-E5F5-A620-2D78DE6D7687}"/>
          </ac:spMkLst>
        </pc:spChg>
        <pc:cxnChg chg="add del mod">
          <ac:chgData name="Wells Ling, PhD" userId="20d17aaf-1abe-4c72-b11a-c280d1f41c39" providerId="ADAL" clId="{E6EA3E9F-1AAD-4964-B62E-232FD85BDB06}" dt="2025-01-27T19:30:16.310" v="1379" actId="14100"/>
          <ac:cxnSpMkLst>
            <pc:docMk/>
            <pc:sldMk cId="963073014" sldId="318"/>
            <ac:cxnSpMk id="10" creationId="{49930C2D-26F2-A4B9-D309-EAF6A7A34732}"/>
          </ac:cxnSpMkLst>
        </pc:cxnChg>
      </pc:sldChg>
      <pc:sldChg chg="delSp modSp del mod modNotesTx">
        <pc:chgData name="Wells Ling, PhD" userId="20d17aaf-1abe-4c72-b11a-c280d1f41c39" providerId="ADAL" clId="{E6EA3E9F-1AAD-4964-B62E-232FD85BDB06}" dt="2025-01-27T18:47:41.788" v="772" actId="2696"/>
        <pc:sldMkLst>
          <pc:docMk/>
          <pc:sldMk cId="1765300324" sldId="326"/>
        </pc:sldMkLst>
      </pc:sldChg>
      <pc:sldChg chg="addSp delSp modSp mod modNotesTx">
        <pc:chgData name="Wells Ling, PhD" userId="20d17aaf-1abe-4c72-b11a-c280d1f41c39" providerId="ADAL" clId="{E6EA3E9F-1AAD-4964-B62E-232FD85BDB06}" dt="2025-02-06T17:40:35.196" v="9105" actId="20577"/>
        <pc:sldMkLst>
          <pc:docMk/>
          <pc:sldMk cId="2103940744" sldId="327"/>
        </pc:sldMkLst>
        <pc:spChg chg="mod">
          <ac:chgData name="Wells Ling, PhD" userId="20d17aaf-1abe-4c72-b11a-c280d1f41c39" providerId="ADAL" clId="{E6EA3E9F-1AAD-4964-B62E-232FD85BDB06}" dt="2025-01-28T20:03:09.732" v="8052" actId="403"/>
          <ac:spMkLst>
            <pc:docMk/>
            <pc:sldMk cId="2103940744" sldId="327"/>
            <ac:spMk id="8" creationId="{22D974A3-1E5C-655F-BE22-566E112207DF}"/>
          </ac:spMkLst>
        </pc:spChg>
        <pc:spChg chg="mod">
          <ac:chgData name="Wells Ling, PhD" userId="20d17aaf-1abe-4c72-b11a-c280d1f41c39" providerId="ADAL" clId="{E6EA3E9F-1AAD-4964-B62E-232FD85BDB06}" dt="2025-01-28T20:09:42.490" v="8468" actId="108"/>
          <ac:spMkLst>
            <pc:docMk/>
            <pc:sldMk cId="2103940744" sldId="327"/>
            <ac:spMk id="12" creationId="{C054869D-D976-E5F5-A620-2D78DE6D7687}"/>
          </ac:spMkLst>
        </pc:spChg>
        <pc:picChg chg="add mod">
          <ac:chgData name="Wells Ling, PhD" userId="20d17aaf-1abe-4c72-b11a-c280d1f41c39" providerId="ADAL" clId="{E6EA3E9F-1AAD-4964-B62E-232FD85BDB06}" dt="2025-01-27T18:47:29.394" v="767" actId="1076"/>
          <ac:picMkLst>
            <pc:docMk/>
            <pc:sldMk cId="2103940744" sldId="327"/>
            <ac:picMk id="3" creationId="{562CB5D3-C93A-A269-DD44-9C2099926E69}"/>
          </ac:picMkLst>
        </pc:picChg>
      </pc:sldChg>
      <pc:sldChg chg="addSp delSp modSp add mod modNotesTx">
        <pc:chgData name="Wells Ling, PhD" userId="20d17aaf-1abe-4c72-b11a-c280d1f41c39" providerId="ADAL" clId="{E6EA3E9F-1AAD-4964-B62E-232FD85BDB06}" dt="2025-02-06T18:54:46.282" v="9478" actId="20577"/>
        <pc:sldMkLst>
          <pc:docMk/>
          <pc:sldMk cId="3517971325" sldId="328"/>
        </pc:sldMkLst>
        <pc:spChg chg="mod">
          <ac:chgData name="Wells Ling, PhD" userId="20d17aaf-1abe-4c72-b11a-c280d1f41c39" providerId="ADAL" clId="{E6EA3E9F-1AAD-4964-B62E-232FD85BDB06}" dt="2025-01-27T23:56:45.225" v="5508" actId="14100"/>
          <ac:spMkLst>
            <pc:docMk/>
            <pc:sldMk cId="3517971325" sldId="328"/>
            <ac:spMk id="8" creationId="{D30771D8-5073-4168-3169-E5FFCB506C70}"/>
          </ac:spMkLst>
        </pc:spChg>
        <pc:spChg chg="mod">
          <ac:chgData name="Wells Ling, PhD" userId="20d17aaf-1abe-4c72-b11a-c280d1f41c39" providerId="ADAL" clId="{E6EA3E9F-1AAD-4964-B62E-232FD85BDB06}" dt="2025-01-28T20:10:14.824" v="8473" actId="108"/>
          <ac:spMkLst>
            <pc:docMk/>
            <pc:sldMk cId="3517971325" sldId="328"/>
            <ac:spMk id="12" creationId="{0E971C6D-39BF-ED42-1779-9BD8B31C7E57}"/>
          </ac:spMkLst>
        </pc:spChg>
        <pc:graphicFrameChg chg="add mod">
          <ac:chgData name="Wells Ling, PhD" userId="20d17aaf-1abe-4c72-b11a-c280d1f41c39" providerId="ADAL" clId="{E6EA3E9F-1AAD-4964-B62E-232FD85BDB06}" dt="2025-01-28T00:00:09.681" v="5740" actId="1076"/>
          <ac:graphicFrameMkLst>
            <pc:docMk/>
            <pc:sldMk cId="3517971325" sldId="328"/>
            <ac:graphicFrameMk id="4" creationId="{6A7B7ECF-76FF-73E9-564A-888E65157253}"/>
          </ac:graphicFrameMkLst>
        </pc:graphicFrameChg>
      </pc:sldChg>
      <pc:sldChg chg="modSp add mod modNotesTx">
        <pc:chgData name="Wells Ling, PhD" userId="20d17aaf-1abe-4c72-b11a-c280d1f41c39" providerId="ADAL" clId="{E6EA3E9F-1AAD-4964-B62E-232FD85BDB06}" dt="2025-01-28T20:11:31.101" v="8485" actId="108"/>
        <pc:sldMkLst>
          <pc:docMk/>
          <pc:sldMk cId="2272187490" sldId="329"/>
        </pc:sldMkLst>
        <pc:spChg chg="mod">
          <ac:chgData name="Wells Ling, PhD" userId="20d17aaf-1abe-4c72-b11a-c280d1f41c39" providerId="ADAL" clId="{E6EA3E9F-1AAD-4964-B62E-232FD85BDB06}" dt="2025-01-27T19:58:39.292" v="2516" actId="27636"/>
          <ac:spMkLst>
            <pc:docMk/>
            <pc:sldMk cId="2272187490" sldId="329"/>
            <ac:spMk id="2" creationId="{A182F04D-DEB0-7409-DA98-B720A97BA0C9}"/>
          </ac:spMkLst>
        </pc:spChg>
        <pc:spChg chg="mod">
          <ac:chgData name="Wells Ling, PhD" userId="20d17aaf-1abe-4c72-b11a-c280d1f41c39" providerId="ADAL" clId="{E6EA3E9F-1AAD-4964-B62E-232FD85BDB06}" dt="2025-01-28T19:57:10.526" v="8034"/>
          <ac:spMkLst>
            <pc:docMk/>
            <pc:sldMk cId="2272187490" sldId="329"/>
            <ac:spMk id="4" creationId="{F81AF741-9F07-4B63-1308-81DFA4555A4B}"/>
          </ac:spMkLst>
        </pc:spChg>
        <pc:spChg chg="mod">
          <ac:chgData name="Wells Ling, PhD" userId="20d17aaf-1abe-4c72-b11a-c280d1f41c39" providerId="ADAL" clId="{E6EA3E9F-1AAD-4964-B62E-232FD85BDB06}" dt="2025-01-28T20:11:31.101" v="8485" actId="108"/>
          <ac:spMkLst>
            <pc:docMk/>
            <pc:sldMk cId="2272187490" sldId="329"/>
            <ac:spMk id="12" creationId="{516886C6-D5AE-F85A-4CFE-30A3EC28C2B4}"/>
          </ac:spMkLst>
        </pc:spChg>
      </pc:sldChg>
      <pc:sldChg chg="addSp delSp modSp add mod modNotesTx">
        <pc:chgData name="Wells Ling, PhD" userId="20d17aaf-1abe-4c72-b11a-c280d1f41c39" providerId="ADAL" clId="{E6EA3E9F-1AAD-4964-B62E-232FD85BDB06}" dt="2025-01-28T20:10:01.668" v="8471" actId="108"/>
        <pc:sldMkLst>
          <pc:docMk/>
          <pc:sldMk cId="3621312702" sldId="330"/>
        </pc:sldMkLst>
        <pc:spChg chg="mod">
          <ac:chgData name="Wells Ling, PhD" userId="20d17aaf-1abe-4c72-b11a-c280d1f41c39" providerId="ADAL" clId="{E6EA3E9F-1AAD-4964-B62E-232FD85BDB06}" dt="2025-01-27T20:43:16.509" v="3040" actId="113"/>
          <ac:spMkLst>
            <pc:docMk/>
            <pc:sldMk cId="3621312702" sldId="330"/>
            <ac:spMk id="8" creationId="{80A9A929-EE15-5FB2-DE4F-482D8A36B507}"/>
          </ac:spMkLst>
        </pc:spChg>
        <pc:spChg chg="mod">
          <ac:chgData name="Wells Ling, PhD" userId="20d17aaf-1abe-4c72-b11a-c280d1f41c39" providerId="ADAL" clId="{E6EA3E9F-1AAD-4964-B62E-232FD85BDB06}" dt="2025-01-28T20:10:01.668" v="8471" actId="108"/>
          <ac:spMkLst>
            <pc:docMk/>
            <pc:sldMk cId="3621312702" sldId="330"/>
            <ac:spMk id="12" creationId="{A3C9391B-B88D-734A-23EE-928943CFD721}"/>
          </ac:spMkLst>
        </pc:spChg>
        <pc:picChg chg="add mod">
          <ac:chgData name="Wells Ling, PhD" userId="20d17aaf-1abe-4c72-b11a-c280d1f41c39" providerId="ADAL" clId="{E6EA3E9F-1AAD-4964-B62E-232FD85BDB06}" dt="2025-01-27T20:18:17.846" v="2792" actId="1076"/>
          <ac:picMkLst>
            <pc:docMk/>
            <pc:sldMk cId="3621312702" sldId="330"/>
            <ac:picMk id="1026" creationId="{0D02C45F-13F1-7DE3-9031-FF352CC5FCBE}"/>
          </ac:picMkLst>
        </pc:picChg>
      </pc:sldChg>
      <pc:sldChg chg="addSp delSp modSp add mod ord modNotesTx">
        <pc:chgData name="Wells Ling, PhD" userId="20d17aaf-1abe-4c72-b11a-c280d1f41c39" providerId="ADAL" clId="{E6EA3E9F-1AAD-4964-B62E-232FD85BDB06}" dt="2025-01-28T20:11:45.999" v="8487" actId="108"/>
        <pc:sldMkLst>
          <pc:docMk/>
          <pc:sldMk cId="2160641028" sldId="331"/>
        </pc:sldMkLst>
        <pc:spChg chg="mod">
          <ac:chgData name="Wells Ling, PhD" userId="20d17aaf-1abe-4c72-b11a-c280d1f41c39" providerId="ADAL" clId="{E6EA3E9F-1AAD-4964-B62E-232FD85BDB06}" dt="2025-01-27T20:57:00.146" v="3414" actId="20577"/>
          <ac:spMkLst>
            <pc:docMk/>
            <pc:sldMk cId="2160641028" sldId="331"/>
            <ac:spMk id="6" creationId="{27EB8D21-A60B-B66A-4971-7D60AC14F313}"/>
          </ac:spMkLst>
        </pc:spChg>
        <pc:spChg chg="mod">
          <ac:chgData name="Wells Ling, PhD" userId="20d17aaf-1abe-4c72-b11a-c280d1f41c39" providerId="ADAL" clId="{E6EA3E9F-1AAD-4964-B62E-232FD85BDB06}" dt="2025-01-27T20:25:17.021" v="2851" actId="27636"/>
          <ac:spMkLst>
            <pc:docMk/>
            <pc:sldMk cId="2160641028" sldId="331"/>
            <ac:spMk id="8" creationId="{5BD46CC3-3D9F-C81B-94F9-D656B31B917F}"/>
          </ac:spMkLst>
        </pc:spChg>
        <pc:spChg chg="add mod">
          <ac:chgData name="Wells Ling, PhD" userId="20d17aaf-1abe-4c72-b11a-c280d1f41c39" providerId="ADAL" clId="{E6EA3E9F-1AAD-4964-B62E-232FD85BDB06}" dt="2025-01-27T20:56:48.177" v="3413" actId="1037"/>
          <ac:spMkLst>
            <pc:docMk/>
            <pc:sldMk cId="2160641028" sldId="331"/>
            <ac:spMk id="11" creationId="{2A4E2F7E-9813-021F-2775-EC713251CD9A}"/>
          </ac:spMkLst>
        </pc:spChg>
        <pc:spChg chg="mod">
          <ac:chgData name="Wells Ling, PhD" userId="20d17aaf-1abe-4c72-b11a-c280d1f41c39" providerId="ADAL" clId="{E6EA3E9F-1AAD-4964-B62E-232FD85BDB06}" dt="2025-01-28T20:11:45.999" v="8487" actId="108"/>
          <ac:spMkLst>
            <pc:docMk/>
            <pc:sldMk cId="2160641028" sldId="331"/>
            <ac:spMk id="12" creationId="{75723A13-5EE7-B7FC-F27E-DFABD4E481AD}"/>
          </ac:spMkLst>
        </pc:spChg>
        <pc:spChg chg="add mod">
          <ac:chgData name="Wells Ling, PhD" userId="20d17aaf-1abe-4c72-b11a-c280d1f41c39" providerId="ADAL" clId="{E6EA3E9F-1AAD-4964-B62E-232FD85BDB06}" dt="2025-01-27T20:57:39.136" v="3420" actId="27636"/>
          <ac:spMkLst>
            <pc:docMk/>
            <pc:sldMk cId="2160641028" sldId="331"/>
            <ac:spMk id="13" creationId="{864B579F-F0C7-EE91-60AF-62ECF9EDBF8C}"/>
          </ac:spMkLst>
        </pc:spChg>
        <pc:spChg chg="add mod">
          <ac:chgData name="Wells Ling, PhD" userId="20d17aaf-1abe-4c72-b11a-c280d1f41c39" providerId="ADAL" clId="{E6EA3E9F-1AAD-4964-B62E-232FD85BDB06}" dt="2025-01-27T20:56:48.177" v="3413" actId="1037"/>
          <ac:spMkLst>
            <pc:docMk/>
            <pc:sldMk cId="2160641028" sldId="331"/>
            <ac:spMk id="15" creationId="{5DBA4064-36C4-566D-2949-34D9B5FD5612}"/>
          </ac:spMkLst>
        </pc:spChg>
        <pc:spChg chg="add mod">
          <ac:chgData name="Wells Ling, PhD" userId="20d17aaf-1abe-4c72-b11a-c280d1f41c39" providerId="ADAL" clId="{E6EA3E9F-1AAD-4964-B62E-232FD85BDB06}" dt="2025-01-27T20:57:53.854" v="3426" actId="27636"/>
          <ac:spMkLst>
            <pc:docMk/>
            <pc:sldMk cId="2160641028" sldId="331"/>
            <ac:spMk id="16" creationId="{EBDAA149-AE34-FB60-996A-EE0EF9AC6212}"/>
          </ac:spMkLst>
        </pc:spChg>
        <pc:graphicFrameChg chg="add mod">
          <ac:chgData name="Wells Ling, PhD" userId="20d17aaf-1abe-4c72-b11a-c280d1f41c39" providerId="ADAL" clId="{E6EA3E9F-1AAD-4964-B62E-232FD85BDB06}" dt="2025-01-27T20:56:48.177" v="3413" actId="1037"/>
          <ac:graphicFrameMkLst>
            <pc:docMk/>
            <pc:sldMk cId="2160641028" sldId="331"/>
            <ac:graphicFrameMk id="3" creationId="{D0BF9C0F-E4F4-7432-B4EE-CA5414C13933}"/>
          </ac:graphicFrameMkLst>
        </pc:graphicFrameChg>
        <pc:graphicFrameChg chg="add mod">
          <ac:chgData name="Wells Ling, PhD" userId="20d17aaf-1abe-4c72-b11a-c280d1f41c39" providerId="ADAL" clId="{E6EA3E9F-1AAD-4964-B62E-232FD85BDB06}" dt="2025-01-27T20:56:48.177" v="3413" actId="1037"/>
          <ac:graphicFrameMkLst>
            <pc:docMk/>
            <pc:sldMk cId="2160641028" sldId="331"/>
            <ac:graphicFrameMk id="9" creationId="{329B1ACB-21EB-4A53-9CEB-5341C06FD3FC}"/>
          </ac:graphicFrameMkLst>
        </pc:graphicFrameChg>
      </pc:sldChg>
      <pc:sldChg chg="addSp delSp modSp add mod ord modNotesTx">
        <pc:chgData name="Wells Ling, PhD" userId="20d17aaf-1abe-4c72-b11a-c280d1f41c39" providerId="ADAL" clId="{E6EA3E9F-1AAD-4964-B62E-232FD85BDB06}" dt="2025-01-28T20:11:49.941" v="8488"/>
        <pc:sldMkLst>
          <pc:docMk/>
          <pc:sldMk cId="616194097" sldId="332"/>
        </pc:sldMkLst>
        <pc:spChg chg="mod">
          <ac:chgData name="Wells Ling, PhD" userId="20d17aaf-1abe-4c72-b11a-c280d1f41c39" providerId="ADAL" clId="{E6EA3E9F-1AAD-4964-B62E-232FD85BDB06}" dt="2025-01-27T21:04:13.778" v="3644" actId="20577"/>
          <ac:spMkLst>
            <pc:docMk/>
            <pc:sldMk cId="616194097" sldId="332"/>
            <ac:spMk id="11" creationId="{CD85E19E-78F2-997A-5F25-BAC907880CA9}"/>
          </ac:spMkLst>
        </pc:spChg>
        <pc:spChg chg="mod">
          <ac:chgData name="Wells Ling, PhD" userId="20d17aaf-1abe-4c72-b11a-c280d1f41c39" providerId="ADAL" clId="{E6EA3E9F-1AAD-4964-B62E-232FD85BDB06}" dt="2025-01-28T20:11:49.941" v="8488"/>
          <ac:spMkLst>
            <pc:docMk/>
            <pc:sldMk cId="616194097" sldId="332"/>
            <ac:spMk id="12" creationId="{0B9AEB4B-60A6-84EE-5D7E-8ED265AB84BA}"/>
          </ac:spMkLst>
        </pc:spChg>
        <pc:spChg chg="mod">
          <ac:chgData name="Wells Ling, PhD" userId="20d17aaf-1abe-4c72-b11a-c280d1f41c39" providerId="ADAL" clId="{E6EA3E9F-1AAD-4964-B62E-232FD85BDB06}" dt="2025-01-27T21:01:27.250" v="3436" actId="20577"/>
          <ac:spMkLst>
            <pc:docMk/>
            <pc:sldMk cId="616194097" sldId="332"/>
            <ac:spMk id="13" creationId="{43CB607E-66CE-5C13-5DA9-95312D373346}"/>
          </ac:spMkLst>
        </pc:spChg>
        <pc:spChg chg="mod">
          <ac:chgData name="Wells Ling, PhD" userId="20d17aaf-1abe-4c72-b11a-c280d1f41c39" providerId="ADAL" clId="{E6EA3E9F-1AAD-4964-B62E-232FD85BDB06}" dt="2025-01-27T21:04:07.017" v="3642" actId="20577"/>
          <ac:spMkLst>
            <pc:docMk/>
            <pc:sldMk cId="616194097" sldId="332"/>
            <ac:spMk id="15" creationId="{B1405EA8-C7CA-F8DE-CF6C-2540284896EE}"/>
          </ac:spMkLst>
        </pc:spChg>
        <pc:spChg chg="mod">
          <ac:chgData name="Wells Ling, PhD" userId="20d17aaf-1abe-4c72-b11a-c280d1f41c39" providerId="ADAL" clId="{E6EA3E9F-1AAD-4964-B62E-232FD85BDB06}" dt="2025-01-27T21:03:39.907" v="3542" actId="20577"/>
          <ac:spMkLst>
            <pc:docMk/>
            <pc:sldMk cId="616194097" sldId="332"/>
            <ac:spMk id="16" creationId="{78ABBB31-ADDF-ACFA-0FF7-8C99C7D8F9F4}"/>
          </ac:spMkLst>
        </pc:spChg>
        <pc:graphicFrameChg chg="add mod">
          <ac:chgData name="Wells Ling, PhD" userId="20d17aaf-1abe-4c72-b11a-c280d1f41c39" providerId="ADAL" clId="{E6EA3E9F-1AAD-4964-B62E-232FD85BDB06}" dt="2025-01-27T21:03:05.165" v="3537" actId="14100"/>
          <ac:graphicFrameMkLst>
            <pc:docMk/>
            <pc:sldMk cId="616194097" sldId="332"/>
            <ac:graphicFrameMk id="2" creationId="{D74AF08C-90AE-2EA9-E154-41B5FFEF0CA5}"/>
          </ac:graphicFrameMkLst>
        </pc:graphicFrameChg>
        <pc:graphicFrameChg chg="add mod">
          <ac:chgData name="Wells Ling, PhD" userId="20d17aaf-1abe-4c72-b11a-c280d1f41c39" providerId="ADAL" clId="{E6EA3E9F-1AAD-4964-B62E-232FD85BDB06}" dt="2025-01-27T21:03:16.495" v="3539" actId="1076"/>
          <ac:graphicFrameMkLst>
            <pc:docMk/>
            <pc:sldMk cId="616194097" sldId="332"/>
            <ac:graphicFrameMk id="4" creationId="{ADE52DCC-3599-BB2C-A4D0-C026BEE545F0}"/>
          </ac:graphicFrameMkLst>
        </pc:graphicFrameChg>
      </pc:sldChg>
      <pc:sldChg chg="addSp delSp modSp add mod ord modNotesTx">
        <pc:chgData name="Wells Ling, PhD" userId="20d17aaf-1abe-4c72-b11a-c280d1f41c39" providerId="ADAL" clId="{E6EA3E9F-1AAD-4964-B62E-232FD85BDB06}" dt="2025-01-28T20:11:52.560" v="8489"/>
        <pc:sldMkLst>
          <pc:docMk/>
          <pc:sldMk cId="2440360053" sldId="333"/>
        </pc:sldMkLst>
        <pc:spChg chg="add mod">
          <ac:chgData name="Wells Ling, PhD" userId="20d17aaf-1abe-4c72-b11a-c280d1f41c39" providerId="ADAL" clId="{E6EA3E9F-1AAD-4964-B62E-232FD85BDB06}" dt="2025-01-27T21:06:14.181" v="3650" actId="164"/>
          <ac:spMkLst>
            <pc:docMk/>
            <pc:sldMk cId="2440360053" sldId="333"/>
            <ac:spMk id="3" creationId="{8B68D784-21C5-A7A7-D70D-A3E741DA2DA5}"/>
          </ac:spMkLst>
        </pc:spChg>
        <pc:spChg chg="add mod">
          <ac:chgData name="Wells Ling, PhD" userId="20d17aaf-1abe-4c72-b11a-c280d1f41c39" providerId="ADAL" clId="{E6EA3E9F-1AAD-4964-B62E-232FD85BDB06}" dt="2025-01-27T21:06:14.181" v="3650" actId="164"/>
          <ac:spMkLst>
            <pc:docMk/>
            <pc:sldMk cId="2440360053" sldId="333"/>
            <ac:spMk id="7" creationId="{050A5ABC-9002-2EF1-767E-9BB48476826C}"/>
          </ac:spMkLst>
        </pc:spChg>
        <pc:spChg chg="add mod">
          <ac:chgData name="Wells Ling, PhD" userId="20d17aaf-1abe-4c72-b11a-c280d1f41c39" providerId="ADAL" clId="{E6EA3E9F-1AAD-4964-B62E-232FD85BDB06}" dt="2025-01-27T21:06:17.053" v="3651" actId="164"/>
          <ac:spMkLst>
            <pc:docMk/>
            <pc:sldMk cId="2440360053" sldId="333"/>
            <ac:spMk id="9" creationId="{6BDE25A1-8274-0068-E316-FAC4BC2EB510}"/>
          </ac:spMkLst>
        </pc:spChg>
        <pc:spChg chg="add mod">
          <ac:chgData name="Wells Ling, PhD" userId="20d17aaf-1abe-4c72-b11a-c280d1f41c39" providerId="ADAL" clId="{E6EA3E9F-1AAD-4964-B62E-232FD85BDB06}" dt="2025-01-27T21:06:17.053" v="3651" actId="164"/>
          <ac:spMkLst>
            <pc:docMk/>
            <pc:sldMk cId="2440360053" sldId="333"/>
            <ac:spMk id="10" creationId="{91872FD2-BF77-BFBB-C9AE-75D8D26AAA82}"/>
          </ac:spMkLst>
        </pc:spChg>
        <pc:spChg chg="mod">
          <ac:chgData name="Wells Ling, PhD" userId="20d17aaf-1abe-4c72-b11a-c280d1f41c39" providerId="ADAL" clId="{E6EA3E9F-1AAD-4964-B62E-232FD85BDB06}" dt="2025-01-27T21:29:31.440" v="3841" actId="255"/>
          <ac:spMkLst>
            <pc:docMk/>
            <pc:sldMk cId="2440360053" sldId="333"/>
            <ac:spMk id="11" creationId="{C9A3AFC8-CA90-FF31-F579-A64DB529C19B}"/>
          </ac:spMkLst>
        </pc:spChg>
        <pc:spChg chg="mod">
          <ac:chgData name="Wells Ling, PhD" userId="20d17aaf-1abe-4c72-b11a-c280d1f41c39" providerId="ADAL" clId="{E6EA3E9F-1AAD-4964-B62E-232FD85BDB06}" dt="2025-01-28T20:11:52.560" v="8489"/>
          <ac:spMkLst>
            <pc:docMk/>
            <pc:sldMk cId="2440360053" sldId="333"/>
            <ac:spMk id="12" creationId="{2C89AA87-3075-7217-0B22-60D101971115}"/>
          </ac:spMkLst>
        </pc:spChg>
        <pc:spChg chg="mod">
          <ac:chgData name="Wells Ling, PhD" userId="20d17aaf-1abe-4c72-b11a-c280d1f41c39" providerId="ADAL" clId="{E6EA3E9F-1AAD-4964-B62E-232FD85BDB06}" dt="2025-01-27T21:06:23.117" v="3653" actId="164"/>
          <ac:spMkLst>
            <pc:docMk/>
            <pc:sldMk cId="2440360053" sldId="333"/>
            <ac:spMk id="13" creationId="{9EE22D75-0705-6576-66E2-7B2BBF444B87}"/>
          </ac:spMkLst>
        </pc:spChg>
        <pc:spChg chg="mod">
          <ac:chgData name="Wells Ling, PhD" userId="20d17aaf-1abe-4c72-b11a-c280d1f41c39" providerId="ADAL" clId="{E6EA3E9F-1AAD-4964-B62E-232FD85BDB06}" dt="2025-01-27T21:29:34.074" v="3842" actId="255"/>
          <ac:spMkLst>
            <pc:docMk/>
            <pc:sldMk cId="2440360053" sldId="333"/>
            <ac:spMk id="15" creationId="{ECC7F0B6-4DC5-373C-8F7A-BC537D30D07A}"/>
          </ac:spMkLst>
        </pc:spChg>
        <pc:spChg chg="mod">
          <ac:chgData name="Wells Ling, PhD" userId="20d17aaf-1abe-4c72-b11a-c280d1f41c39" providerId="ADAL" clId="{E6EA3E9F-1AAD-4964-B62E-232FD85BDB06}" dt="2025-01-27T21:06:20.100" v="3652" actId="164"/>
          <ac:spMkLst>
            <pc:docMk/>
            <pc:sldMk cId="2440360053" sldId="333"/>
            <ac:spMk id="16" creationId="{3A4461DC-1511-5222-CFB4-38DAE55FA3AD}"/>
          </ac:spMkLst>
        </pc:spChg>
        <pc:spChg chg="add mod">
          <ac:chgData name="Wells Ling, PhD" userId="20d17aaf-1abe-4c72-b11a-c280d1f41c39" providerId="ADAL" clId="{E6EA3E9F-1AAD-4964-B62E-232FD85BDB06}" dt="2025-01-27T21:30:32.124" v="3973" actId="20577"/>
          <ac:spMkLst>
            <pc:docMk/>
            <pc:sldMk cId="2440360053" sldId="333"/>
            <ac:spMk id="21" creationId="{6F9EA796-F9E6-6FA7-54C8-3BFB932B04F7}"/>
          </ac:spMkLst>
        </pc:spChg>
        <pc:grpChg chg="add mod">
          <ac:chgData name="Wells Ling, PhD" userId="20d17aaf-1abe-4c72-b11a-c280d1f41c39" providerId="ADAL" clId="{E6EA3E9F-1AAD-4964-B62E-232FD85BDB06}" dt="2025-01-27T21:07:38.839" v="3796" actId="555"/>
          <ac:grpSpMkLst>
            <pc:docMk/>
            <pc:sldMk cId="2440360053" sldId="333"/>
            <ac:grpSpMk id="17" creationId="{3E5D6EC7-DF83-1E93-9248-BE735C59DA29}"/>
          </ac:grpSpMkLst>
        </pc:grpChg>
        <pc:grpChg chg="add mod">
          <ac:chgData name="Wells Ling, PhD" userId="20d17aaf-1abe-4c72-b11a-c280d1f41c39" providerId="ADAL" clId="{E6EA3E9F-1AAD-4964-B62E-232FD85BDB06}" dt="2025-01-27T21:07:38.839" v="3796" actId="555"/>
          <ac:grpSpMkLst>
            <pc:docMk/>
            <pc:sldMk cId="2440360053" sldId="333"/>
            <ac:grpSpMk id="18" creationId="{6E4BFD6A-5EAB-FF44-E3E3-28D9C46AF016}"/>
          </ac:grpSpMkLst>
        </pc:grpChg>
        <pc:grpChg chg="add mod">
          <ac:chgData name="Wells Ling, PhD" userId="20d17aaf-1abe-4c72-b11a-c280d1f41c39" providerId="ADAL" clId="{E6EA3E9F-1AAD-4964-B62E-232FD85BDB06}" dt="2025-01-27T21:07:30.783" v="3795" actId="1035"/>
          <ac:grpSpMkLst>
            <pc:docMk/>
            <pc:sldMk cId="2440360053" sldId="333"/>
            <ac:grpSpMk id="19" creationId="{F5BA6F50-6021-24CD-B546-C7C493F771DA}"/>
          </ac:grpSpMkLst>
        </pc:grpChg>
        <pc:grpChg chg="add mod">
          <ac:chgData name="Wells Ling, PhD" userId="20d17aaf-1abe-4c72-b11a-c280d1f41c39" providerId="ADAL" clId="{E6EA3E9F-1AAD-4964-B62E-232FD85BDB06}" dt="2025-01-27T21:07:30.783" v="3795" actId="1035"/>
          <ac:grpSpMkLst>
            <pc:docMk/>
            <pc:sldMk cId="2440360053" sldId="333"/>
            <ac:grpSpMk id="20" creationId="{B3E8450D-B7D6-6174-4847-13CDC42D5BAC}"/>
          </ac:grpSpMkLst>
        </pc:grpChg>
      </pc:sldChg>
      <pc:sldChg chg="modSp add del mod">
        <pc:chgData name="Wells Ling, PhD" userId="20d17aaf-1abe-4c72-b11a-c280d1f41c39" providerId="ADAL" clId="{E6EA3E9F-1AAD-4964-B62E-232FD85BDB06}" dt="2025-01-27T23:24:35.414" v="4797" actId="2696"/>
        <pc:sldMkLst>
          <pc:docMk/>
          <pc:sldMk cId="347337103" sldId="334"/>
        </pc:sldMkLst>
      </pc:sldChg>
      <pc:sldChg chg="add del replId">
        <pc:chgData name="Wells Ling, PhD" userId="20d17aaf-1abe-4c72-b11a-c280d1f41c39" providerId="ADAL" clId="{E6EA3E9F-1AAD-4964-B62E-232FD85BDB06}" dt="2025-01-27T23:24:35.414" v="4797" actId="2696"/>
        <pc:sldMkLst>
          <pc:docMk/>
          <pc:sldMk cId="3981751948" sldId="335"/>
        </pc:sldMkLst>
      </pc:sldChg>
      <pc:sldChg chg="add del replId">
        <pc:chgData name="Wells Ling, PhD" userId="20d17aaf-1abe-4c72-b11a-c280d1f41c39" providerId="ADAL" clId="{E6EA3E9F-1AAD-4964-B62E-232FD85BDB06}" dt="2025-01-27T23:24:35.414" v="4797" actId="2696"/>
        <pc:sldMkLst>
          <pc:docMk/>
          <pc:sldMk cId="471413780" sldId="336"/>
        </pc:sldMkLst>
      </pc:sldChg>
      <pc:sldChg chg="addSp delSp modSp add mod ord modNotesTx">
        <pc:chgData name="Wells Ling, PhD" userId="20d17aaf-1abe-4c72-b11a-c280d1f41c39" providerId="ADAL" clId="{E6EA3E9F-1AAD-4964-B62E-232FD85BDB06}" dt="2025-01-28T20:10:41.670" v="8479" actId="108"/>
        <pc:sldMkLst>
          <pc:docMk/>
          <pc:sldMk cId="2353631215" sldId="337"/>
        </pc:sldMkLst>
        <pc:spChg chg="mod">
          <ac:chgData name="Wells Ling, PhD" userId="20d17aaf-1abe-4c72-b11a-c280d1f41c39" providerId="ADAL" clId="{E6EA3E9F-1AAD-4964-B62E-232FD85BDB06}" dt="2025-01-28T00:02:01.062" v="5745" actId="20577"/>
          <ac:spMkLst>
            <pc:docMk/>
            <pc:sldMk cId="2353631215" sldId="337"/>
            <ac:spMk id="6" creationId="{8132C79E-F628-BE8C-A28D-9797F5E761A1}"/>
          </ac:spMkLst>
        </pc:spChg>
        <pc:spChg chg="mod">
          <ac:chgData name="Wells Ling, PhD" userId="20d17aaf-1abe-4c72-b11a-c280d1f41c39" providerId="ADAL" clId="{E6EA3E9F-1AAD-4964-B62E-232FD85BDB06}" dt="2025-01-27T22:58:29.485" v="4220" actId="20577"/>
          <ac:spMkLst>
            <pc:docMk/>
            <pc:sldMk cId="2353631215" sldId="337"/>
            <ac:spMk id="8" creationId="{1EBA845B-BA03-524C-EFD1-EA79FF3B1E1C}"/>
          </ac:spMkLst>
        </pc:spChg>
        <pc:spChg chg="mod">
          <ac:chgData name="Wells Ling, PhD" userId="20d17aaf-1abe-4c72-b11a-c280d1f41c39" providerId="ADAL" clId="{E6EA3E9F-1AAD-4964-B62E-232FD85BDB06}" dt="2025-01-28T20:10:41.670" v="8479" actId="108"/>
          <ac:spMkLst>
            <pc:docMk/>
            <pc:sldMk cId="2353631215" sldId="337"/>
            <ac:spMk id="12" creationId="{FC43176E-A199-BDC0-D391-49DD36C748E7}"/>
          </ac:spMkLst>
        </pc:spChg>
        <pc:graphicFrameChg chg="add mod">
          <ac:chgData name="Wells Ling, PhD" userId="20d17aaf-1abe-4c72-b11a-c280d1f41c39" providerId="ADAL" clId="{E6EA3E9F-1AAD-4964-B62E-232FD85BDB06}" dt="2025-01-27T23:21:51.989" v="4652" actId="1076"/>
          <ac:graphicFrameMkLst>
            <pc:docMk/>
            <pc:sldMk cId="2353631215" sldId="337"/>
            <ac:graphicFrameMk id="7" creationId="{7CF4DF2C-C394-37DC-FC7F-07E1C9B702E3}"/>
          </ac:graphicFrameMkLst>
        </pc:graphicFrameChg>
      </pc:sldChg>
      <pc:sldChg chg="addSp delSp modSp add mod modNotesTx">
        <pc:chgData name="Wells Ling, PhD" userId="20d17aaf-1abe-4c72-b11a-c280d1f41c39" providerId="ADAL" clId="{E6EA3E9F-1AAD-4964-B62E-232FD85BDB06}" dt="2025-01-28T20:10:26.322" v="8475" actId="108"/>
        <pc:sldMkLst>
          <pc:docMk/>
          <pc:sldMk cId="2229111216" sldId="338"/>
        </pc:sldMkLst>
        <pc:spChg chg="add mod">
          <ac:chgData name="Wells Ling, PhD" userId="20d17aaf-1abe-4c72-b11a-c280d1f41c39" providerId="ADAL" clId="{E6EA3E9F-1AAD-4964-B62E-232FD85BDB06}" dt="2025-01-27T23:58:45.373" v="5737" actId="1036"/>
          <ac:spMkLst>
            <pc:docMk/>
            <pc:sldMk cId="2229111216" sldId="338"/>
            <ac:spMk id="2" creationId="{D762B1B6-B21B-753A-5464-BC8423C5E0E1}"/>
          </ac:spMkLst>
        </pc:spChg>
        <pc:spChg chg="mod">
          <ac:chgData name="Wells Ling, PhD" userId="20d17aaf-1abe-4c72-b11a-c280d1f41c39" providerId="ADAL" clId="{E6EA3E9F-1AAD-4964-B62E-232FD85BDB06}" dt="2025-01-27T23:58:41.661" v="5731" actId="1035"/>
          <ac:spMkLst>
            <pc:docMk/>
            <pc:sldMk cId="2229111216" sldId="338"/>
            <ac:spMk id="8" creationId="{50D51B5A-2C5E-4846-CC5F-D2F127897873}"/>
          </ac:spMkLst>
        </pc:spChg>
        <pc:spChg chg="mod">
          <ac:chgData name="Wells Ling, PhD" userId="20d17aaf-1abe-4c72-b11a-c280d1f41c39" providerId="ADAL" clId="{E6EA3E9F-1AAD-4964-B62E-232FD85BDB06}" dt="2025-01-28T20:10:26.322" v="8475" actId="108"/>
          <ac:spMkLst>
            <pc:docMk/>
            <pc:sldMk cId="2229111216" sldId="338"/>
            <ac:spMk id="12" creationId="{7687056A-91C6-9188-2D85-F66E9AA9FC54}"/>
          </ac:spMkLst>
        </pc:spChg>
      </pc:sldChg>
      <pc:sldChg chg="addSp delSp modSp add mod modNotesTx">
        <pc:chgData name="Wells Ling, PhD" userId="20d17aaf-1abe-4c72-b11a-c280d1f41c39" providerId="ADAL" clId="{E6EA3E9F-1AAD-4964-B62E-232FD85BDB06}" dt="2025-02-06T18:47:47.455" v="9353" actId="20577"/>
        <pc:sldMkLst>
          <pc:docMk/>
          <pc:sldMk cId="1097649775" sldId="339"/>
        </pc:sldMkLst>
        <pc:spChg chg="mod">
          <ac:chgData name="Wells Ling, PhD" userId="20d17aaf-1abe-4c72-b11a-c280d1f41c39" providerId="ADAL" clId="{E6EA3E9F-1AAD-4964-B62E-232FD85BDB06}" dt="2025-01-28T19:51:46.665" v="7164" actId="20577"/>
          <ac:spMkLst>
            <pc:docMk/>
            <pc:sldMk cId="1097649775" sldId="339"/>
            <ac:spMk id="8" creationId="{EA57FE24-3570-4428-099E-8BE5266ED8D9}"/>
          </ac:spMkLst>
        </pc:spChg>
        <pc:spChg chg="mod">
          <ac:chgData name="Wells Ling, PhD" userId="20d17aaf-1abe-4c72-b11a-c280d1f41c39" providerId="ADAL" clId="{E6EA3E9F-1AAD-4964-B62E-232FD85BDB06}" dt="2025-01-28T20:09:52.884" v="8470" actId="108"/>
          <ac:spMkLst>
            <pc:docMk/>
            <pc:sldMk cId="1097649775" sldId="339"/>
            <ac:spMk id="12" creationId="{9A3DD42E-D992-B9D8-E066-66BDA8E67E2B}"/>
          </ac:spMkLst>
        </pc:spChg>
        <pc:picChg chg="add mod">
          <ac:chgData name="Wells Ling, PhD" userId="20d17aaf-1abe-4c72-b11a-c280d1f41c39" providerId="ADAL" clId="{E6EA3E9F-1AAD-4964-B62E-232FD85BDB06}" dt="2025-01-28T00:13:10.719" v="6530" actId="1076"/>
          <ac:picMkLst>
            <pc:docMk/>
            <pc:sldMk cId="1097649775" sldId="339"/>
            <ac:picMk id="4" creationId="{828158E7-E137-A5A2-F56D-2C7928B8D674}"/>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aihec.sharepoint.com/sites/ResearchTeam/Shared%20Documents/AIHEC%20AIMS/AIMS%20Redesign/All%20TCU%20AIMS%20Survey/All-TCU%20AIMS%20Redesign%20Survey_Results%20and%20Analys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aihec.sharepoint.com/sites/ResearchTeam/Shared%20Documents/AIHEC%20AIMS/AIMS%20Redesign/All%20TCU%20AIMS%20Survey/All-TCU%20AIMS%20Redesign%20Survey_Results%20and%20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aihec.sharepoint.com/sites/ResearchTeam/Shared%20Documents/AIHEC%20AIMS/AIMS%20Redesign/All%20TCU%20AIMS%20Survey/All-TCU%20AIMS%20Redesign%20Survey_Results%20and%20Analysi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aihec.sharepoint.com/sites/ResearchTeam/Shared%20Documents/AIHEC%20AIMS/AIMS%20Redesign/All%20TCU%20AIMS%20Survey/All-TCU%20AIMS%20Redesign%20Survey_Results%20and%20Analysi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aihec.sharepoint.com/sites/ResearchTeam/Shared%20Documents/AIHEC%20AIMS/AIMS%20Redesign/All%20TCU%20AIMS%20Survey/All-TCU%20AIMS%20Redesign%20Survey_Results%20and%20Analysi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aihec.sharepoint.com/sites/ResearchTeam/Shared%20Documents/AIHEC%20AIMS/AIMS%20Redesign/All%20TCU%20AIMS%20Survey/All-TCU%20AIMS%20Redesign%20Survey_Results%20and%20Analysi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5986AB"/>
            </a:solidFill>
          </c:spPr>
          <c:dPt>
            <c:idx val="0"/>
            <c:bubble3D val="0"/>
            <c:spPr>
              <a:solidFill>
                <a:srgbClr val="5986AB"/>
              </a:solidFill>
              <a:ln w="19050">
                <a:solidFill>
                  <a:schemeClr val="lt1"/>
                </a:solidFill>
              </a:ln>
              <a:effectLst/>
            </c:spPr>
            <c:extLst>
              <c:ext xmlns:c16="http://schemas.microsoft.com/office/drawing/2014/chart" uri="{C3380CC4-5D6E-409C-BE32-E72D297353CC}">
                <c16:uniqueId val="{00000001-5C90-4D4E-88DA-805276AC9DE1}"/>
              </c:ext>
            </c:extLst>
          </c:dPt>
          <c:dPt>
            <c:idx val="1"/>
            <c:bubble3D val="0"/>
            <c:spPr>
              <a:solidFill>
                <a:srgbClr val="C2912F"/>
              </a:solidFill>
              <a:ln w="19050">
                <a:solidFill>
                  <a:schemeClr val="lt1"/>
                </a:solidFill>
              </a:ln>
              <a:effectLst/>
            </c:spPr>
            <c:extLst>
              <c:ext xmlns:c16="http://schemas.microsoft.com/office/drawing/2014/chart" uri="{C3380CC4-5D6E-409C-BE32-E72D297353CC}">
                <c16:uniqueId val="{00000003-5C90-4D4E-88DA-805276AC9DE1}"/>
              </c:ext>
            </c:extLst>
          </c:dPt>
          <c:dPt>
            <c:idx val="2"/>
            <c:bubble3D val="0"/>
            <c:spPr>
              <a:solidFill>
                <a:srgbClr val="6EAB59"/>
              </a:solidFill>
              <a:ln w="19050">
                <a:solidFill>
                  <a:schemeClr val="lt1"/>
                </a:solidFill>
              </a:ln>
              <a:effectLst/>
            </c:spPr>
            <c:extLst>
              <c:ext xmlns:c16="http://schemas.microsoft.com/office/drawing/2014/chart" uri="{C3380CC4-5D6E-409C-BE32-E72D297353CC}">
                <c16:uniqueId val="{00000005-5C90-4D4E-88DA-805276AC9DE1}"/>
              </c:ext>
            </c:extLst>
          </c:dPt>
          <c:dLbls>
            <c:dLbl>
              <c:idx val="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extLst>
                <c:ext xmlns:c16="http://schemas.microsoft.com/office/drawing/2014/chart" uri="{C3380CC4-5D6E-409C-BE32-E72D297353CC}">
                  <c16:uniqueId val="{00000001-5C90-4D4E-88DA-805276AC9DE1}"/>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extLst>
                <c:ext xmlns:c16="http://schemas.microsoft.com/office/drawing/2014/chart" uri="{C3380CC4-5D6E-409C-BE32-E72D297353CC}">
                  <c16:uniqueId val="{00000005-5C90-4D4E-88DA-805276AC9DE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'All-TCU AIMS Redesign Survey_No'!$B$25:$B$27</c:f>
              <c:strCache>
                <c:ptCount val="3"/>
                <c:pt idx="0">
                  <c:v>Fall to Summer</c:v>
                </c:pt>
                <c:pt idx="1">
                  <c:v>Summer to Spring</c:v>
                </c:pt>
                <c:pt idx="2">
                  <c:v>Other</c:v>
                </c:pt>
              </c:strCache>
            </c:strRef>
          </c:cat>
          <c:val>
            <c:numRef>
              <c:f>'All-TCU AIMS Redesign Survey_No'!$C$25:$C$27</c:f>
              <c:numCache>
                <c:formatCode>General</c:formatCode>
                <c:ptCount val="3"/>
                <c:pt idx="0">
                  <c:v>11</c:v>
                </c:pt>
                <c:pt idx="1">
                  <c:v>7</c:v>
                </c:pt>
                <c:pt idx="2">
                  <c:v>2</c:v>
                </c:pt>
              </c:numCache>
            </c:numRef>
          </c:val>
          <c:extLst>
            <c:ext xmlns:c16="http://schemas.microsoft.com/office/drawing/2014/chart" uri="{C3380CC4-5D6E-409C-BE32-E72D297353CC}">
              <c16:uniqueId val="{00000006-5C90-4D4E-88DA-805276AC9DE1}"/>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How</a:t>
            </a:r>
            <a:r>
              <a:rPr lang="en-US" baseline="0"/>
              <a:t> Would You Like to Report Graduate Student Data</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'All-TCU AIMS Redesign Survey_No'!$AN$25:$AN$27</c:f>
              <c:strCache>
                <c:ptCount val="3"/>
                <c:pt idx="0">
                  <c:v>Its Own Section/Tab</c:v>
                </c:pt>
                <c:pt idx="1">
                  <c:v>Integrated into Existing Sections/Tabs</c:v>
                </c:pt>
                <c:pt idx="2">
                  <c:v>No Preference</c:v>
                </c:pt>
              </c:strCache>
            </c:strRef>
          </c:cat>
          <c:val>
            <c:numRef>
              <c:f>'All-TCU AIMS Redesign Survey_No'!$AO$25:$AO$27</c:f>
              <c:numCache>
                <c:formatCode>General</c:formatCode>
                <c:ptCount val="3"/>
                <c:pt idx="0">
                  <c:v>10</c:v>
                </c:pt>
                <c:pt idx="1">
                  <c:v>1</c:v>
                </c:pt>
                <c:pt idx="2">
                  <c:v>4</c:v>
                </c:pt>
              </c:numCache>
            </c:numRef>
          </c:val>
          <c:extLst>
            <c:ext xmlns:c16="http://schemas.microsoft.com/office/drawing/2014/chart" uri="{C3380CC4-5D6E-409C-BE32-E72D297353CC}">
              <c16:uniqueId val="{00000000-A687-4C3C-BE76-F76D34E170C4}"/>
            </c:ext>
          </c:extLst>
        </c:ser>
        <c:dLbls>
          <c:dLblPos val="outEnd"/>
          <c:showLegendKey val="0"/>
          <c:showVal val="1"/>
          <c:showCatName val="0"/>
          <c:showSerName val="0"/>
          <c:showPercent val="0"/>
          <c:showBubbleSize val="0"/>
        </c:dLbls>
        <c:gapWidth val="219"/>
        <c:overlap val="-27"/>
        <c:axId val="788218655"/>
        <c:axId val="788219135"/>
      </c:barChart>
      <c:catAx>
        <c:axId val="788218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8219135"/>
        <c:crosses val="autoZero"/>
        <c:auto val="1"/>
        <c:lblAlgn val="ctr"/>
        <c:lblOffset val="100"/>
        <c:noMultiLvlLbl val="0"/>
      </c:catAx>
      <c:valAx>
        <c:axId val="788219135"/>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 Insstitutions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8218655"/>
        <c:crosses val="autoZero"/>
        <c:crossBetween val="between"/>
        <c:majorUnit val="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a:t>Non-Federally Recognized Indigenous Students</a:t>
            </a:r>
            <a:r>
              <a:rPr lang="en-US" sz="1200" baseline="0"/>
              <a:t> at Institution</a:t>
            </a:r>
            <a:endParaRPr lang="en-US" sz="12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'All-TCU AIMS Redesign Survey_No'!$T$25:$T$27</c:f>
              <c:strCache>
                <c:ptCount val="3"/>
                <c:pt idx="0">
                  <c:v>Yes, Currently</c:v>
                </c:pt>
                <c:pt idx="1">
                  <c:v>Yes, previously (but none currently enrolled)</c:v>
                </c:pt>
                <c:pt idx="2">
                  <c:v>No/Unsure</c:v>
                </c:pt>
              </c:strCache>
            </c:strRef>
          </c:cat>
          <c:val>
            <c:numRef>
              <c:f>'All-TCU AIMS Redesign Survey_No'!$U$25:$U$27</c:f>
              <c:numCache>
                <c:formatCode>General</c:formatCode>
                <c:ptCount val="3"/>
                <c:pt idx="0">
                  <c:v>9</c:v>
                </c:pt>
                <c:pt idx="1">
                  <c:v>6</c:v>
                </c:pt>
                <c:pt idx="2">
                  <c:v>5</c:v>
                </c:pt>
              </c:numCache>
            </c:numRef>
          </c:val>
          <c:extLst>
            <c:ext xmlns:c16="http://schemas.microsoft.com/office/drawing/2014/chart" uri="{C3380CC4-5D6E-409C-BE32-E72D297353CC}">
              <c16:uniqueId val="{00000000-3D1D-44B9-8E61-30A2EA53B659}"/>
            </c:ext>
          </c:extLst>
        </c:ser>
        <c:dLbls>
          <c:dLblPos val="inEnd"/>
          <c:showLegendKey val="0"/>
          <c:showVal val="1"/>
          <c:showCatName val="0"/>
          <c:showSerName val="0"/>
          <c:showPercent val="0"/>
          <c:showBubbleSize val="0"/>
        </c:dLbls>
        <c:gapWidth val="70"/>
        <c:axId val="1372948192"/>
        <c:axId val="1372948672"/>
      </c:barChart>
      <c:catAx>
        <c:axId val="13729481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2948672"/>
        <c:crosses val="autoZero"/>
        <c:auto val="1"/>
        <c:lblAlgn val="ctr"/>
        <c:lblOffset val="100"/>
        <c:noMultiLvlLbl val="0"/>
      </c:catAx>
      <c:valAx>
        <c:axId val="137294867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a:t>
                </a:r>
                <a:r>
                  <a:rPr lang="en-US" baseline="0"/>
                  <a:t> Institutions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2948192"/>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dirty="0"/>
              <a:t>Ability to Identify Non-Federally Recognized Indigenous Students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w="19050">
              <a:solidFill>
                <a:schemeClr val="l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'All-TCU AIMS Redesign Survey_No'!$V$25:$V$27</c:f>
              <c:strCache>
                <c:ptCount val="3"/>
                <c:pt idx="0">
                  <c:v>Yes</c:v>
                </c:pt>
                <c:pt idx="1">
                  <c:v>No, but capable with further development</c:v>
                </c:pt>
                <c:pt idx="2">
                  <c:v>No</c:v>
                </c:pt>
              </c:strCache>
            </c:strRef>
          </c:cat>
          <c:val>
            <c:numRef>
              <c:f>'All-TCU AIMS Redesign Survey_No'!$W$25:$W$27</c:f>
              <c:numCache>
                <c:formatCode>General</c:formatCode>
                <c:ptCount val="3"/>
                <c:pt idx="0">
                  <c:v>8</c:v>
                </c:pt>
                <c:pt idx="1">
                  <c:v>3</c:v>
                </c:pt>
                <c:pt idx="2">
                  <c:v>8</c:v>
                </c:pt>
              </c:numCache>
            </c:numRef>
          </c:val>
          <c:extLst>
            <c:ext xmlns:c16="http://schemas.microsoft.com/office/drawing/2014/chart" uri="{C3380CC4-5D6E-409C-BE32-E72D297353CC}">
              <c16:uniqueId val="{00000000-FEE5-48BA-9D64-17E331410347}"/>
            </c:ext>
          </c:extLst>
        </c:ser>
        <c:dLbls>
          <c:dLblPos val="inEnd"/>
          <c:showLegendKey val="0"/>
          <c:showVal val="1"/>
          <c:showCatName val="0"/>
          <c:showSerName val="0"/>
          <c:showPercent val="0"/>
          <c:showBubbleSize val="0"/>
        </c:dLbls>
        <c:gapWidth val="70"/>
        <c:axId val="1372948192"/>
        <c:axId val="1372948672"/>
      </c:barChart>
      <c:catAx>
        <c:axId val="137294819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2948672"/>
        <c:crosses val="autoZero"/>
        <c:auto val="1"/>
        <c:lblAlgn val="ctr"/>
        <c:lblOffset val="100"/>
        <c:noMultiLvlLbl val="0"/>
      </c:catAx>
      <c:valAx>
        <c:axId val="137294867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a:t>
                </a:r>
                <a:r>
                  <a:rPr lang="en-US" baseline="0"/>
                  <a:t> Institutions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2948192"/>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 of Students Belonging to a Non-Federally Recognized Tribe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'All-TCU AIMS Redesign Survey_No'!$AA$25:$AA$31</c:f>
              <c:strCache>
                <c:ptCount val="7"/>
                <c:pt idx="0">
                  <c:v>0-10</c:v>
                </c:pt>
                <c:pt idx="1">
                  <c:v>11-20</c:v>
                </c:pt>
                <c:pt idx="2">
                  <c:v>21-30</c:v>
                </c:pt>
                <c:pt idx="3">
                  <c:v>31-40</c:v>
                </c:pt>
                <c:pt idx="4">
                  <c:v>41-50</c:v>
                </c:pt>
                <c:pt idx="5">
                  <c:v>51-60</c:v>
                </c:pt>
                <c:pt idx="6">
                  <c:v>60+</c:v>
                </c:pt>
              </c:strCache>
            </c:strRef>
          </c:cat>
          <c:val>
            <c:numRef>
              <c:f>'All-TCU AIMS Redesign Survey_No'!$AB$25:$AB$31</c:f>
              <c:numCache>
                <c:formatCode>General</c:formatCode>
                <c:ptCount val="7"/>
                <c:pt idx="0">
                  <c:v>13</c:v>
                </c:pt>
                <c:pt idx="1">
                  <c:v>1</c:v>
                </c:pt>
                <c:pt idx="2">
                  <c:v>0</c:v>
                </c:pt>
                <c:pt idx="3">
                  <c:v>0</c:v>
                </c:pt>
                <c:pt idx="4">
                  <c:v>0</c:v>
                </c:pt>
                <c:pt idx="5">
                  <c:v>0</c:v>
                </c:pt>
                <c:pt idx="6">
                  <c:v>1</c:v>
                </c:pt>
              </c:numCache>
            </c:numRef>
          </c:val>
          <c:extLst>
            <c:ext xmlns:c16="http://schemas.microsoft.com/office/drawing/2014/chart" uri="{C3380CC4-5D6E-409C-BE32-E72D297353CC}">
              <c16:uniqueId val="{00000000-E489-4969-B2D3-BCD38963ED13}"/>
            </c:ext>
          </c:extLst>
        </c:ser>
        <c:dLbls>
          <c:dLblPos val="outEnd"/>
          <c:showLegendKey val="0"/>
          <c:showVal val="1"/>
          <c:showCatName val="0"/>
          <c:showSerName val="0"/>
          <c:showPercent val="0"/>
          <c:showBubbleSize val="0"/>
        </c:dLbls>
        <c:gapWidth val="219"/>
        <c:overlap val="-27"/>
        <c:axId val="788222015"/>
        <c:axId val="788222495"/>
      </c:barChart>
      <c:catAx>
        <c:axId val="788222015"/>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a:t>
                </a:r>
                <a:r>
                  <a:rPr lang="en-US" baseline="0"/>
                  <a:t> Student Population</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8222495"/>
        <c:crosses val="autoZero"/>
        <c:auto val="1"/>
        <c:lblAlgn val="ctr"/>
        <c:lblOffset val="100"/>
        <c:noMultiLvlLbl val="0"/>
      </c:catAx>
      <c:valAx>
        <c:axId val="788222495"/>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 Instituutions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882220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a:t>How Useful</a:t>
            </a:r>
            <a:r>
              <a:rPr lang="en-US" sz="1200" baseline="0"/>
              <a:t> Would it be to Know the Proportion of Indigenous Students who Belong to a Non-Federally Recognized Tribe</a:t>
            </a:r>
            <a:endParaRPr lang="en-US" sz="120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'All-TCU AIMS Redesign Survey_No'!$AD$25:$AD$29</c:f>
              <c:strCache>
                <c:ptCount val="5"/>
                <c:pt idx="0">
                  <c:v>Not at all useful</c:v>
                </c:pt>
                <c:pt idx="1">
                  <c:v>Slightly useful</c:v>
                </c:pt>
                <c:pt idx="2">
                  <c:v>Moderately useful</c:v>
                </c:pt>
                <c:pt idx="3">
                  <c:v>Very useful</c:v>
                </c:pt>
                <c:pt idx="4">
                  <c:v>Extremely useful</c:v>
                </c:pt>
              </c:strCache>
            </c:strRef>
          </c:cat>
          <c:val>
            <c:numRef>
              <c:f>'All-TCU AIMS Redesign Survey_No'!$AE$25:$AE$29</c:f>
              <c:numCache>
                <c:formatCode>General</c:formatCode>
                <c:ptCount val="5"/>
                <c:pt idx="0">
                  <c:v>8</c:v>
                </c:pt>
                <c:pt idx="1">
                  <c:v>5</c:v>
                </c:pt>
                <c:pt idx="2">
                  <c:v>3</c:v>
                </c:pt>
                <c:pt idx="3">
                  <c:v>1</c:v>
                </c:pt>
                <c:pt idx="4">
                  <c:v>1</c:v>
                </c:pt>
              </c:numCache>
            </c:numRef>
          </c:val>
          <c:extLst>
            <c:ext xmlns:c16="http://schemas.microsoft.com/office/drawing/2014/chart" uri="{C3380CC4-5D6E-409C-BE32-E72D297353CC}">
              <c16:uniqueId val="{00000000-C3CF-44C8-A735-D7BD1DB5B8DA}"/>
            </c:ext>
          </c:extLst>
        </c:ser>
        <c:dLbls>
          <c:dLblPos val="outEnd"/>
          <c:showLegendKey val="0"/>
          <c:showVal val="1"/>
          <c:showCatName val="0"/>
          <c:showSerName val="0"/>
          <c:showPercent val="0"/>
          <c:showBubbleSize val="0"/>
        </c:dLbls>
        <c:gapWidth val="219"/>
        <c:overlap val="-27"/>
        <c:axId val="778994719"/>
        <c:axId val="778997599"/>
      </c:barChart>
      <c:catAx>
        <c:axId val="778994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8997599"/>
        <c:crosses val="autoZero"/>
        <c:auto val="1"/>
        <c:lblAlgn val="ctr"/>
        <c:lblOffset val="100"/>
        <c:noMultiLvlLbl val="0"/>
      </c:catAx>
      <c:valAx>
        <c:axId val="778997599"/>
        <c:scaling>
          <c:orientation val="minMax"/>
          <c:max val="1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t>
                </a:r>
                <a:r>
                  <a:rPr lang="en-US" baseline="0"/>
                  <a:t> of Institutions</a:t>
                </a:r>
                <a:endParaRPr lang="en-US"/>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8994719"/>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B91495-AC70-4A66-8EA6-820E7429E48F}" type="datetimeFigureOut">
              <a:rPr lang="en-US" smtClean="0"/>
              <a:t>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AD1A72-BBB3-4A7D-9F29-248C66A09C3A}" type="slidenum">
              <a:rPr lang="en-US" smtClean="0"/>
              <a:t>‹#›</a:t>
            </a:fld>
            <a:endParaRPr lang="en-US"/>
          </a:p>
        </p:txBody>
      </p:sp>
    </p:spTree>
    <p:extLst>
      <p:ext uri="{BB962C8B-B14F-4D97-AF65-F5344CB8AC3E}">
        <p14:creationId xmlns:p14="http://schemas.microsoft.com/office/powerpoint/2010/main" val="1136451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AD1A72-BBB3-4A7D-9F29-248C66A09C3A}" type="slidenum">
              <a:rPr lang="en-US" smtClean="0"/>
              <a:t>1</a:t>
            </a:fld>
            <a:endParaRPr lang="en-US"/>
          </a:p>
        </p:txBody>
      </p:sp>
    </p:spTree>
    <p:extLst>
      <p:ext uri="{BB962C8B-B14F-4D97-AF65-F5344CB8AC3E}">
        <p14:creationId xmlns:p14="http://schemas.microsoft.com/office/powerpoint/2010/main" val="3105547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002CF-6D1C-EB7B-592E-E9265FDE75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AF5ECB-E898-A0B6-E733-7B9707183C4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D3DE7E-419D-5AEC-2BB3-9C7445B73D00}"/>
              </a:ext>
            </a:extLst>
          </p:cNvPr>
          <p:cNvSpPr>
            <a:spLocks noGrp="1"/>
          </p:cNvSpPr>
          <p:nvPr>
            <p:ph type="body" idx="1"/>
          </p:nvPr>
        </p:nvSpPr>
        <p:spPr/>
        <p:txBody>
          <a:bodyPr/>
          <a:lstStyle/>
          <a:p>
            <a:endParaRPr lang="en-US" b="0" u="none" dirty="0"/>
          </a:p>
        </p:txBody>
      </p:sp>
      <p:sp>
        <p:nvSpPr>
          <p:cNvPr id="4" name="Slide Number Placeholder 3">
            <a:extLst>
              <a:ext uri="{FF2B5EF4-FFF2-40B4-BE49-F238E27FC236}">
                <a16:creationId xmlns:a16="http://schemas.microsoft.com/office/drawing/2014/main" id="{80B98C96-5482-3FC0-FC22-9485E277B6D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E3B90-07E6-40F1-8A94-E2A7959708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33574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465B4-6F21-13A6-3240-4943F4BB5A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526337-782C-CDC7-ED8D-0CB4731622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3AF6D8-1595-2F3C-4DE3-A3795D39CE87}"/>
              </a:ext>
            </a:extLst>
          </p:cNvPr>
          <p:cNvSpPr>
            <a:spLocks noGrp="1"/>
          </p:cNvSpPr>
          <p:nvPr>
            <p:ph type="body" idx="1"/>
          </p:nvPr>
        </p:nvSpPr>
        <p:spPr/>
        <p:txBody>
          <a:bodyPr/>
          <a:lstStyle/>
          <a:p>
            <a:pPr marL="171450" indent="-171450">
              <a:buFontTx/>
              <a:buChar char="-"/>
            </a:pPr>
            <a:endParaRPr lang="en-US" b="0" u="none" dirty="0"/>
          </a:p>
        </p:txBody>
      </p:sp>
      <p:sp>
        <p:nvSpPr>
          <p:cNvPr id="4" name="Slide Number Placeholder 3">
            <a:extLst>
              <a:ext uri="{FF2B5EF4-FFF2-40B4-BE49-F238E27FC236}">
                <a16:creationId xmlns:a16="http://schemas.microsoft.com/office/drawing/2014/main" id="{2D181E50-1408-4001-6404-644669DEA12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E3B90-07E6-40F1-8A94-E2A7959708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2663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E6461-13E1-E83C-2C45-0FA5528089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56EEA1-B74F-DC6A-8C9C-02E9D8EB6B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26D2BB-EEEC-427A-31D0-A78A82216B58}"/>
              </a:ext>
            </a:extLst>
          </p:cNvPr>
          <p:cNvSpPr>
            <a:spLocks noGrp="1"/>
          </p:cNvSpPr>
          <p:nvPr>
            <p:ph type="body" idx="1"/>
          </p:nvPr>
        </p:nvSpPr>
        <p:spPr/>
        <p:txBody>
          <a:bodyPr/>
          <a:lstStyle/>
          <a:p>
            <a:pPr marL="0" indent="0">
              <a:buFontTx/>
              <a:buNone/>
            </a:pPr>
            <a:endParaRPr lang="en-US" b="0" u="none" dirty="0"/>
          </a:p>
        </p:txBody>
      </p:sp>
      <p:sp>
        <p:nvSpPr>
          <p:cNvPr id="4" name="Slide Number Placeholder 3">
            <a:extLst>
              <a:ext uri="{FF2B5EF4-FFF2-40B4-BE49-F238E27FC236}">
                <a16:creationId xmlns:a16="http://schemas.microsoft.com/office/drawing/2014/main" id="{7559C0DC-9170-EB18-2915-9BE80EE6C83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E3B90-07E6-40F1-8A94-E2A7959708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3700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3B201-4CA4-A3A5-8883-8ADC4D28E5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D20CDE-48B0-744F-DDE5-15D9C939A1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00FDE2-C511-A956-D3D2-04805E52419F}"/>
              </a:ext>
            </a:extLst>
          </p:cNvPr>
          <p:cNvSpPr>
            <a:spLocks noGrp="1"/>
          </p:cNvSpPr>
          <p:nvPr>
            <p:ph type="body" idx="1"/>
          </p:nvPr>
        </p:nvSpPr>
        <p:spPr/>
        <p:txBody>
          <a:bodyPr/>
          <a:lstStyle/>
          <a:p>
            <a:pPr marL="171450" indent="-171450">
              <a:buFontTx/>
              <a:buChar char="-"/>
            </a:pPr>
            <a:endParaRPr lang="en-US" b="0" u="none" dirty="0"/>
          </a:p>
        </p:txBody>
      </p:sp>
      <p:sp>
        <p:nvSpPr>
          <p:cNvPr id="4" name="Slide Number Placeholder 3">
            <a:extLst>
              <a:ext uri="{FF2B5EF4-FFF2-40B4-BE49-F238E27FC236}">
                <a16:creationId xmlns:a16="http://schemas.microsoft.com/office/drawing/2014/main" id="{1FFDA72A-455A-06B1-0409-FDA151AE1A3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E3B90-07E6-40F1-8A94-E2A7959708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4399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E3B90-07E6-40F1-8A94-E2A7959708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9107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Presidential demographic variables will include gender (male/female/other), date of hire at TCU and date of hire as president, “Active” or “Interim” status, TCU graduate, veteran status, AI/AN status.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E3B90-07E6-40F1-8A94-E2A7959708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3488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none" dirty="0"/>
              <a:t>Keep Not-First Generation row.</a:t>
            </a:r>
          </a:p>
          <a:p>
            <a:endParaRPr lang="en-US" b="1" u="none" dirty="0"/>
          </a:p>
          <a:p>
            <a:r>
              <a:rPr lang="en-US" b="1" u="none" dirty="0"/>
              <a:t>Add “Unknown” Row to each table to first time students and gen student pop table</a:t>
            </a:r>
          </a:p>
          <a:p>
            <a:endParaRPr lang="en-US" b="1" u="none" dirty="0"/>
          </a:p>
          <a:p>
            <a:r>
              <a:rPr lang="en-US" b="1" u="sng" dirty="0"/>
              <a:t>Tribal Affiliations</a:t>
            </a:r>
          </a:p>
          <a:p>
            <a:r>
              <a:rPr lang="en-US" b="1" u="none" dirty="0"/>
              <a:t>Add a few larger categories to capture indigenous but non-AI/AN individuals. Will have to edit rule for AI/AN count compared to fall enrollment counts. Ideas for these larger categories include:</a:t>
            </a:r>
          </a:p>
          <a:p>
            <a:pPr marL="171450" indent="-171450">
              <a:buFontTx/>
              <a:buChar char="-"/>
            </a:pPr>
            <a:r>
              <a:rPr lang="en-US" b="1" u="none" dirty="0"/>
              <a:t>Other Federally Recognized (non-US/non-</a:t>
            </a:r>
            <a:r>
              <a:rPr lang="en-US" b="1" u="none" dirty="0" err="1"/>
              <a:t>Candian</a:t>
            </a:r>
            <a:r>
              <a:rPr lang="en-US" b="1" u="none" dirty="0"/>
              <a:t>) Tribes</a:t>
            </a:r>
          </a:p>
          <a:p>
            <a:pPr marL="171450" indent="-171450">
              <a:buFontTx/>
              <a:buChar char="-"/>
            </a:pPr>
            <a:r>
              <a:rPr lang="en-US" b="1" u="none" dirty="0"/>
              <a:t>First Nations</a:t>
            </a:r>
            <a:r>
              <a:rPr lang="en-US" b="1" u="none"/>
              <a:t>/Indigenous Peoples of Canada</a:t>
            </a:r>
            <a:endParaRPr lang="en-US" b="1" u="none" dirty="0"/>
          </a:p>
          <a:p>
            <a:pPr marL="171450" indent="-171450">
              <a:buFontTx/>
              <a:buChar char="-"/>
            </a:pPr>
            <a:r>
              <a:rPr lang="en-US" b="1" u="none" dirty="0"/>
              <a:t>Native Not Enrolled</a:t>
            </a:r>
          </a:p>
          <a:p>
            <a:pPr marL="171450" indent="-171450">
              <a:buFontTx/>
              <a:buChar char="-"/>
            </a:pPr>
            <a:r>
              <a:rPr lang="en-US" b="1" u="none" dirty="0"/>
              <a:t>State Recognized Tribes</a:t>
            </a:r>
          </a:p>
          <a:p>
            <a:pPr marL="171450" indent="-171450">
              <a:buFontTx/>
              <a:buChar char="-"/>
            </a:pPr>
            <a:r>
              <a:rPr lang="en-US" b="1" u="none" dirty="0"/>
              <a:t>Descendants of Enrolled Members</a:t>
            </a:r>
          </a:p>
          <a:p>
            <a:endParaRPr lang="en-US" b="0" u="none" dirty="0"/>
          </a:p>
          <a:p>
            <a:r>
              <a:rPr lang="en-US" b="0" u="none" dirty="0"/>
              <a:t>Are the numbers being put into Not First Generation Students just everyone not included in the first row, or are there students who are not included in either.</a:t>
            </a:r>
          </a:p>
          <a:p>
            <a:endParaRPr lang="en-US" b="0"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Not sure how much we’ll use this data. But is a question we got from a few TCUs</a:t>
            </a:r>
          </a:p>
          <a:p>
            <a:endParaRPr lang="en-US" b="0" u="non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E3B90-07E6-40F1-8A94-E2A7959708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0995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C4FD6B-CB31-DB1C-CD32-A68F8E9B30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6962D2-ED48-8B31-C8EE-C44B50FA3A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3A8EE7-3AA6-D58A-EF0C-B3B7FDE71EB6}"/>
              </a:ext>
            </a:extLst>
          </p:cNvPr>
          <p:cNvSpPr>
            <a:spLocks noGrp="1"/>
          </p:cNvSpPr>
          <p:nvPr>
            <p:ph type="body" idx="1"/>
          </p:nvPr>
        </p:nvSpPr>
        <p:spPr/>
        <p:txBody>
          <a:bodyPr/>
          <a:lstStyle/>
          <a:p>
            <a:r>
              <a:rPr lang="en-US" b="1" u="none" dirty="0"/>
              <a:t>The three new items (transfer ins, dual enrolled, dual credit) should be in a separate table in both fall and spring enrollment.</a:t>
            </a:r>
          </a:p>
          <a:p>
            <a:r>
              <a:rPr lang="en-US" b="1" u="none" dirty="0"/>
              <a:t>Also include first time ever in college in a fourth row.</a:t>
            </a:r>
          </a:p>
          <a:p>
            <a:endParaRPr lang="en-US" b="0" u="none" dirty="0"/>
          </a:p>
          <a:p>
            <a:r>
              <a:rPr lang="en-US" b="0" u="none" dirty="0"/>
              <a:t>Will include enrollment reporting on fall and spring interim surveys and then do separate demographic assessment using separate tabs in annual survey.</a:t>
            </a:r>
          </a:p>
        </p:txBody>
      </p:sp>
      <p:sp>
        <p:nvSpPr>
          <p:cNvPr id="4" name="Slide Number Placeholder 3">
            <a:extLst>
              <a:ext uri="{FF2B5EF4-FFF2-40B4-BE49-F238E27FC236}">
                <a16:creationId xmlns:a16="http://schemas.microsoft.com/office/drawing/2014/main" id="{A1788F66-FCE9-403E-58A2-432AAA0EEEF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E3B90-07E6-40F1-8A94-E2A7959708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492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D1220-B012-222B-7BDA-54D4CF9ACB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E4C5E7-4B12-38D0-3A46-4764D0D0A1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39F814-C8FF-61CD-2123-02C68D2EC443}"/>
              </a:ext>
            </a:extLst>
          </p:cNvPr>
          <p:cNvSpPr>
            <a:spLocks noGrp="1"/>
          </p:cNvSpPr>
          <p:nvPr>
            <p:ph type="body" idx="1"/>
          </p:nvPr>
        </p:nvSpPr>
        <p:spPr/>
        <p:txBody>
          <a:bodyPr/>
          <a:lstStyle/>
          <a:p>
            <a:endParaRPr lang="en-US" b="0" u="none" dirty="0"/>
          </a:p>
        </p:txBody>
      </p:sp>
      <p:sp>
        <p:nvSpPr>
          <p:cNvPr id="4" name="Slide Number Placeholder 3">
            <a:extLst>
              <a:ext uri="{FF2B5EF4-FFF2-40B4-BE49-F238E27FC236}">
                <a16:creationId xmlns:a16="http://schemas.microsoft.com/office/drawing/2014/main" id="{93573406-438F-319A-4216-F7082848D1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E3B90-07E6-40F1-8A94-E2A7959708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1622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1DA02-514D-3430-D9C3-6F77DD11D7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C052EF-9DB3-5E0B-0C8A-033A1EDCCE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BF882C-43A6-C61B-EBD6-01B040FD3EC1}"/>
              </a:ext>
            </a:extLst>
          </p:cNvPr>
          <p:cNvSpPr>
            <a:spLocks noGrp="1"/>
          </p:cNvSpPr>
          <p:nvPr>
            <p:ph type="body" idx="1"/>
          </p:nvPr>
        </p:nvSpPr>
        <p:spPr/>
        <p:txBody>
          <a:bodyPr/>
          <a:lstStyle/>
          <a:p>
            <a:r>
              <a:rPr lang="en-US" b="1" u="none" dirty="0"/>
              <a:t>Academic year = fall to summer</a:t>
            </a:r>
          </a:p>
          <a:p>
            <a:pPr marL="171450" indent="-171450">
              <a:buFontTx/>
              <a:buChar char="-"/>
            </a:pPr>
            <a:r>
              <a:rPr lang="en-US" b="1" u="none" dirty="0"/>
              <a:t>Make clear ISC/FTE table for AY is different than AIMS </a:t>
            </a:r>
            <a:r>
              <a:rPr lang="en-US" b="1" u="none"/>
              <a:t>going forward</a:t>
            </a:r>
          </a:p>
          <a:p>
            <a:pPr marL="171450" indent="-171450">
              <a:buFontTx/>
              <a:buChar char="-"/>
            </a:pPr>
            <a:endParaRPr lang="en-US" b="1" u="none" dirty="0"/>
          </a:p>
          <a:p>
            <a:r>
              <a:rPr lang="en-US" b="0" u="none" dirty="0"/>
              <a:t>Fairly evenly split. Originally, I was thinking Summer to Spring because we had the first time student definition include summer enrolled students, but we eliminated that part to match PDP, so now no specific feeling one way or the other on my end.</a:t>
            </a:r>
          </a:p>
        </p:txBody>
      </p:sp>
      <p:sp>
        <p:nvSpPr>
          <p:cNvPr id="4" name="Slide Number Placeholder 3">
            <a:extLst>
              <a:ext uri="{FF2B5EF4-FFF2-40B4-BE49-F238E27FC236}">
                <a16:creationId xmlns:a16="http://schemas.microsoft.com/office/drawing/2014/main" id="{77FBC887-15C7-44A1-C246-6625D85FBBA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E3B90-07E6-40F1-8A94-E2A7959708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7254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7A176-E46D-1DBF-DF4C-5D0F1FE636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D311A7-B33E-D7DB-36A9-F49AD27EB2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3F48BE-02F4-D83E-014F-3483B9454C02}"/>
              </a:ext>
            </a:extLst>
          </p:cNvPr>
          <p:cNvSpPr>
            <a:spLocks noGrp="1"/>
          </p:cNvSpPr>
          <p:nvPr>
            <p:ph type="body" idx="1"/>
          </p:nvPr>
        </p:nvSpPr>
        <p:spPr/>
        <p:txBody>
          <a:bodyPr/>
          <a:lstStyle/>
          <a:p>
            <a:r>
              <a:rPr lang="en-US" b="0" u="none" dirty="0"/>
              <a:t>We had some questions on whether or not to include students exclusively auditing courses in a few of our counts. We then decided to see how prevalent this situation occurred and we found that 63% of survey respondents said they do allow students to exclusively audit courses and almost 60% of them just include these numbers in their non-degree/non-</a:t>
            </a:r>
            <a:r>
              <a:rPr lang="en-US" b="0" u="none" dirty="0" err="1"/>
              <a:t>credentially</a:t>
            </a:r>
            <a:r>
              <a:rPr lang="en-US" b="0" u="none" dirty="0"/>
              <a:t> seeking enrollment numbers.</a:t>
            </a:r>
          </a:p>
          <a:p>
            <a:endParaRPr lang="en-US" b="0" u="none" dirty="0"/>
          </a:p>
          <a:p>
            <a:r>
              <a:rPr lang="en-US" b="0" u="none" dirty="0"/>
              <a:t>But of course we’d want everyone to be on the same page.</a:t>
            </a:r>
          </a:p>
          <a:p>
            <a:endParaRPr lang="en-US" b="0" u="none" dirty="0"/>
          </a:p>
          <a:p>
            <a:r>
              <a:rPr lang="en-US" b="0" u="none" dirty="0"/>
              <a:t>So I found a few areas where these students may be included and we can determine if we want to have them included or excluded in these counts.</a:t>
            </a:r>
          </a:p>
        </p:txBody>
      </p:sp>
      <p:sp>
        <p:nvSpPr>
          <p:cNvPr id="4" name="Slide Number Placeholder 3">
            <a:extLst>
              <a:ext uri="{FF2B5EF4-FFF2-40B4-BE49-F238E27FC236}">
                <a16:creationId xmlns:a16="http://schemas.microsoft.com/office/drawing/2014/main" id="{82BA1302-2F81-771E-8C57-D4BA89B3226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E3B90-07E6-40F1-8A94-E2A7959708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5996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3F456-5158-086C-797A-A76B9597D4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EAF6DA-24DC-90E5-67CC-AB8D021E09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B69D74-BAD7-51B1-B75F-C0A8AAA65ACD}"/>
              </a:ext>
            </a:extLst>
          </p:cNvPr>
          <p:cNvSpPr>
            <a:spLocks noGrp="1"/>
          </p:cNvSpPr>
          <p:nvPr>
            <p:ph type="body" idx="1"/>
          </p:nvPr>
        </p:nvSpPr>
        <p:spPr/>
        <p:txBody>
          <a:bodyPr/>
          <a:lstStyle/>
          <a:p>
            <a:pPr marL="0" indent="0">
              <a:buFontTx/>
              <a:buNone/>
            </a:pPr>
            <a:r>
              <a:rPr lang="en-US" b="0" u="none" dirty="0"/>
              <a:t>*There was a suggestion to not collect persistence rates due to high yr-to-yr fluctuation as a result of small sample size</a:t>
            </a:r>
          </a:p>
          <a:p>
            <a:pPr marL="0" indent="0">
              <a:buFontTx/>
              <a:buNone/>
            </a:pPr>
            <a:endParaRPr lang="en-US" b="0" u="none" dirty="0"/>
          </a:p>
          <a:p>
            <a:pPr marL="0" indent="0">
              <a:buFontTx/>
              <a:buNone/>
            </a:pPr>
            <a:r>
              <a:rPr lang="en-US" b="0" u="none" dirty="0"/>
              <a:t>Are we good to collect graduate student specific data in its own tab?</a:t>
            </a:r>
          </a:p>
        </p:txBody>
      </p:sp>
      <p:sp>
        <p:nvSpPr>
          <p:cNvPr id="4" name="Slide Number Placeholder 3">
            <a:extLst>
              <a:ext uri="{FF2B5EF4-FFF2-40B4-BE49-F238E27FC236}">
                <a16:creationId xmlns:a16="http://schemas.microsoft.com/office/drawing/2014/main" id="{843C43E4-E11E-9307-06A1-41ACF8D6CD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E3B90-07E6-40F1-8A94-E2A7959708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08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b="0" u="none" dirty="0"/>
              <a:t>Major: Most students come in as non-degree seeking non-majors</a:t>
            </a:r>
          </a:p>
          <a:p>
            <a:pPr marL="171450" indent="-171450">
              <a:buFontTx/>
              <a:buChar char="-"/>
            </a:pPr>
            <a:r>
              <a:rPr lang="en-US" b="0" u="none" dirty="0"/>
              <a:t>Matriculation Rate: Difficult to track if they enroll at another institution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FE3B90-07E6-40F1-8A94-E2A7959708D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2785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27610-4C9D-3EB4-4B98-E07D33C6F9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E7A4A3C-A6F5-2C72-E051-CD878C1B1B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10583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AC6AA-FD8F-2D6E-8734-D7002F141C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EEEE4C-D759-AD8A-4C3C-1BD3A08C005B}"/>
              </a:ext>
            </a:extLst>
          </p:cNvPr>
          <p:cNvSpPr>
            <a:spLocks noGrp="1"/>
          </p:cNvSpPr>
          <p:nvPr>
            <p:ph type="body" orient="vert" idx="1"/>
          </p:nvPr>
        </p:nvSpPr>
        <p:spPr>
          <a:xfrm>
            <a:off x="838200" y="1825625"/>
            <a:ext cx="10515600" cy="3581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1947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42223A-95DC-12C1-C160-3A2069356915}"/>
              </a:ext>
            </a:extLst>
          </p:cNvPr>
          <p:cNvSpPr>
            <a:spLocks noGrp="1"/>
          </p:cNvSpPr>
          <p:nvPr>
            <p:ph type="title" orient="vert"/>
          </p:nvPr>
        </p:nvSpPr>
        <p:spPr>
          <a:xfrm>
            <a:off x="8724900" y="365125"/>
            <a:ext cx="2628900" cy="5059729"/>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5C3D0E9D-1156-88F7-828C-E837CB64A299}"/>
              </a:ext>
            </a:extLst>
          </p:cNvPr>
          <p:cNvSpPr>
            <a:spLocks noGrp="1"/>
          </p:cNvSpPr>
          <p:nvPr>
            <p:ph type="body" orient="vert" idx="1"/>
          </p:nvPr>
        </p:nvSpPr>
        <p:spPr>
          <a:xfrm>
            <a:off x="838200" y="365125"/>
            <a:ext cx="7734300" cy="5059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9620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C35FF-B4EB-1A0F-E5D9-81770D58D5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B89A1E-FB2C-80E7-5F22-B328D6A211A7}"/>
              </a:ext>
            </a:extLst>
          </p:cNvPr>
          <p:cNvSpPr>
            <a:spLocks noGrp="1"/>
          </p:cNvSpPr>
          <p:nvPr>
            <p:ph idx="1"/>
          </p:nvPr>
        </p:nvSpPr>
        <p:spPr>
          <a:xfrm>
            <a:off x="838200" y="1825625"/>
            <a:ext cx="10515600" cy="3502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02558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5972B-4AFE-F574-8967-5C0E8219F983}"/>
              </a:ext>
            </a:extLst>
          </p:cNvPr>
          <p:cNvSpPr>
            <a:spLocks noGrp="1"/>
          </p:cNvSpPr>
          <p:nvPr>
            <p:ph type="title"/>
          </p:nvPr>
        </p:nvSpPr>
        <p:spPr>
          <a:xfrm>
            <a:off x="831850" y="38210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DAC321F-F1E2-9C2D-2482-6E248758BCC8}"/>
              </a:ext>
            </a:extLst>
          </p:cNvPr>
          <p:cNvSpPr>
            <a:spLocks noGrp="1"/>
          </p:cNvSpPr>
          <p:nvPr>
            <p:ph type="body" idx="1"/>
          </p:nvPr>
        </p:nvSpPr>
        <p:spPr>
          <a:xfrm>
            <a:off x="831850" y="352559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73317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CE84B-3B69-B62D-3745-078E03A670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8D16BA-E450-B3AA-38DB-5965FD1F14C8}"/>
              </a:ext>
            </a:extLst>
          </p:cNvPr>
          <p:cNvSpPr>
            <a:spLocks noGrp="1"/>
          </p:cNvSpPr>
          <p:nvPr>
            <p:ph sz="half" idx="1"/>
          </p:nvPr>
        </p:nvSpPr>
        <p:spPr>
          <a:xfrm>
            <a:off x="838200" y="1825625"/>
            <a:ext cx="5181600" cy="354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5D34EA-5721-9F87-E935-075704D101B5}"/>
              </a:ext>
            </a:extLst>
          </p:cNvPr>
          <p:cNvSpPr>
            <a:spLocks noGrp="1"/>
          </p:cNvSpPr>
          <p:nvPr>
            <p:ph sz="half" idx="2"/>
          </p:nvPr>
        </p:nvSpPr>
        <p:spPr>
          <a:xfrm>
            <a:off x="6172200" y="1825625"/>
            <a:ext cx="5181600" cy="3546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7422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D4FB2-22FE-2A7C-2B6C-090E77AC57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3C0C08-072E-5774-7FF6-4F1D95232A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F7518F-126E-A90A-15F7-0389731BCE25}"/>
              </a:ext>
            </a:extLst>
          </p:cNvPr>
          <p:cNvSpPr>
            <a:spLocks noGrp="1"/>
          </p:cNvSpPr>
          <p:nvPr>
            <p:ph sz="half" idx="2"/>
          </p:nvPr>
        </p:nvSpPr>
        <p:spPr>
          <a:xfrm>
            <a:off x="839788" y="2505075"/>
            <a:ext cx="5157787" cy="2867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3815776-B2AF-F8A1-18D4-3E8274C771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20170D6-099D-CDB7-A893-DD2C5219BC5B}"/>
              </a:ext>
            </a:extLst>
          </p:cNvPr>
          <p:cNvSpPr>
            <a:spLocks noGrp="1"/>
          </p:cNvSpPr>
          <p:nvPr>
            <p:ph sz="quarter" idx="4"/>
          </p:nvPr>
        </p:nvSpPr>
        <p:spPr>
          <a:xfrm>
            <a:off x="6172200" y="2505075"/>
            <a:ext cx="5183188" cy="2867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13697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A37C6-2336-C0AF-C70D-D9F751CF4BA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68815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471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22714-AF0E-F880-CA06-133EEC2075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0CCD99-0E9C-C9BD-2554-16315558A05D}"/>
              </a:ext>
            </a:extLst>
          </p:cNvPr>
          <p:cNvSpPr>
            <a:spLocks noGrp="1"/>
          </p:cNvSpPr>
          <p:nvPr>
            <p:ph idx="1"/>
          </p:nvPr>
        </p:nvSpPr>
        <p:spPr>
          <a:xfrm>
            <a:off x="5183188" y="987426"/>
            <a:ext cx="6172200" cy="447259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D36247-6D99-240D-73A0-50CD8E760E20}"/>
              </a:ext>
            </a:extLst>
          </p:cNvPr>
          <p:cNvSpPr>
            <a:spLocks noGrp="1"/>
          </p:cNvSpPr>
          <p:nvPr>
            <p:ph type="body" sz="half" idx="2"/>
          </p:nvPr>
        </p:nvSpPr>
        <p:spPr>
          <a:xfrm>
            <a:off x="839788" y="2057400"/>
            <a:ext cx="3932237" cy="340262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77394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35A07-28F0-6EA1-070E-6B6C92411E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F8FCE9-A89A-4775-6499-75DD88D5E7B5}"/>
              </a:ext>
            </a:extLst>
          </p:cNvPr>
          <p:cNvSpPr>
            <a:spLocks noGrp="1"/>
          </p:cNvSpPr>
          <p:nvPr>
            <p:ph type="pic" idx="1"/>
          </p:nvPr>
        </p:nvSpPr>
        <p:spPr>
          <a:xfrm>
            <a:off x="5183188" y="987425"/>
            <a:ext cx="6172200" cy="44550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A45A4BC-5B64-AD71-F14D-844AECDCFFE2}"/>
              </a:ext>
            </a:extLst>
          </p:cNvPr>
          <p:cNvSpPr>
            <a:spLocks noGrp="1"/>
          </p:cNvSpPr>
          <p:nvPr>
            <p:ph type="body" sz="half" idx="2"/>
          </p:nvPr>
        </p:nvSpPr>
        <p:spPr>
          <a:xfrm>
            <a:off x="839788" y="2057400"/>
            <a:ext cx="3932237" cy="33850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38217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
            <a:lum/>
          </a:blip>
          <a:srcRect/>
          <a:stretch>
            <a:fillRect l="7000" t="4000" r="6000" b="-40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BB1F6A-30BA-B73D-AEB4-EE89F4FFB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708F901-3562-EFF7-2038-263B86DB0F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EEFE67E-E0A6-97DA-DCAB-EB5D6B496E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226190-E460-465D-B4C4-3F05B1F3126A}" type="datetimeFigureOut">
              <a:rPr lang="en-US" smtClean="0"/>
              <a:t>2/6/2025</a:t>
            </a:fld>
            <a:endParaRPr lang="en-US"/>
          </a:p>
        </p:txBody>
      </p:sp>
      <p:sp>
        <p:nvSpPr>
          <p:cNvPr id="5" name="Footer Placeholder 4">
            <a:extLst>
              <a:ext uri="{FF2B5EF4-FFF2-40B4-BE49-F238E27FC236}">
                <a16:creationId xmlns:a16="http://schemas.microsoft.com/office/drawing/2014/main" id="{FE3DA066-9DD7-9866-0440-204FA4FCFE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352F93-360A-5C9F-41EF-629BFE89CA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D438CB-8CAA-4DA4-A717-7BF842C6CB60}" type="slidenum">
              <a:rPr lang="en-US" smtClean="0"/>
              <a:t>‹#›</a:t>
            </a:fld>
            <a:endParaRPr lang="en-US"/>
          </a:p>
        </p:txBody>
      </p:sp>
      <p:pic>
        <p:nvPicPr>
          <p:cNvPr id="7" name="Picture 6">
            <a:extLst>
              <a:ext uri="{FF2B5EF4-FFF2-40B4-BE49-F238E27FC236}">
                <a16:creationId xmlns:a16="http://schemas.microsoft.com/office/drawing/2014/main" id="{F6488D14-44F8-AD12-946A-7776CD1EF82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5593151"/>
            <a:ext cx="12192000" cy="1264849"/>
          </a:xfrm>
          <a:prstGeom prst="rect">
            <a:avLst/>
          </a:prstGeom>
        </p:spPr>
      </p:pic>
    </p:spTree>
    <p:extLst>
      <p:ext uri="{BB962C8B-B14F-4D97-AF65-F5344CB8AC3E}">
        <p14:creationId xmlns:p14="http://schemas.microsoft.com/office/powerpoint/2010/main" val="3310786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yriad Pro Black" panose="020B0903030403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chart" Target="../charts/char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chart" Target="../charts/chart6.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74961-1D26-33F7-6294-3F06D6492DD1}"/>
              </a:ext>
            </a:extLst>
          </p:cNvPr>
          <p:cNvSpPr>
            <a:spLocks noGrp="1"/>
          </p:cNvSpPr>
          <p:nvPr>
            <p:ph type="ctrTitle"/>
          </p:nvPr>
        </p:nvSpPr>
        <p:spPr>
          <a:xfrm>
            <a:off x="736601" y="921328"/>
            <a:ext cx="10718799" cy="2387600"/>
          </a:xfrm>
        </p:spPr>
        <p:txBody>
          <a:bodyPr/>
          <a:lstStyle/>
          <a:p>
            <a:r>
              <a:rPr lang="en-US" u="sng" dirty="0"/>
              <a:t>AIMS Redesign Subcommittee</a:t>
            </a:r>
          </a:p>
        </p:txBody>
      </p:sp>
      <p:sp>
        <p:nvSpPr>
          <p:cNvPr id="3" name="Subtitle 2">
            <a:extLst>
              <a:ext uri="{FF2B5EF4-FFF2-40B4-BE49-F238E27FC236}">
                <a16:creationId xmlns:a16="http://schemas.microsoft.com/office/drawing/2014/main" id="{110F2D72-C2C7-CA98-D4DB-E9E980715910}"/>
              </a:ext>
            </a:extLst>
          </p:cNvPr>
          <p:cNvSpPr>
            <a:spLocks noGrp="1"/>
          </p:cNvSpPr>
          <p:nvPr>
            <p:ph type="subTitle" idx="1"/>
          </p:nvPr>
        </p:nvSpPr>
        <p:spPr>
          <a:xfrm>
            <a:off x="2623893" y="3539547"/>
            <a:ext cx="6788726" cy="1655762"/>
          </a:xfrm>
        </p:spPr>
        <p:txBody>
          <a:bodyPr/>
          <a:lstStyle/>
          <a:p>
            <a:r>
              <a:rPr lang="en-US" dirty="0"/>
              <a:t>February 3</a:t>
            </a:r>
            <a:r>
              <a:rPr lang="en-US" baseline="30000" dirty="0"/>
              <a:t>rd</a:t>
            </a:r>
            <a:r>
              <a:rPr lang="en-US" dirty="0"/>
              <a:t>, 2025</a:t>
            </a:r>
          </a:p>
          <a:p>
            <a:r>
              <a:rPr lang="en-US" dirty="0"/>
              <a:t>Full-Committee Meeting</a:t>
            </a:r>
          </a:p>
        </p:txBody>
      </p:sp>
      <p:pic>
        <p:nvPicPr>
          <p:cNvPr id="4" name="Picture 3" descr="A blue bird with yellow text&#10;&#10;Description automatically generated">
            <a:extLst>
              <a:ext uri="{FF2B5EF4-FFF2-40B4-BE49-F238E27FC236}">
                <a16:creationId xmlns:a16="http://schemas.microsoft.com/office/drawing/2014/main" id="{40C51791-E9B5-1C0D-F892-49AD2E66EA5D}"/>
              </a:ext>
            </a:extLst>
          </p:cNvPr>
          <p:cNvPicPr>
            <a:picLocks noChangeAspect="1"/>
          </p:cNvPicPr>
          <p:nvPr/>
        </p:nvPicPr>
        <p:blipFill rotWithShape="1">
          <a:blip r:embed="rId3">
            <a:extLst>
              <a:ext uri="{28A0092B-C50C-407E-A947-70E740481C1C}">
                <a14:useLocalDpi xmlns:a14="http://schemas.microsoft.com/office/drawing/2010/main" val="0"/>
              </a:ext>
            </a:extLst>
          </a:blip>
          <a:srcRect t="7053"/>
          <a:stretch/>
        </p:blipFill>
        <p:spPr>
          <a:xfrm>
            <a:off x="568139" y="5697956"/>
            <a:ext cx="2898961" cy="1102894"/>
          </a:xfrm>
          <a:prstGeom prst="rect">
            <a:avLst/>
          </a:prstGeom>
          <a:solidFill>
            <a:srgbClr val="132330"/>
          </a:solidFill>
        </p:spPr>
      </p:pic>
    </p:spTree>
    <p:extLst>
      <p:ext uri="{BB962C8B-B14F-4D97-AF65-F5344CB8AC3E}">
        <p14:creationId xmlns:p14="http://schemas.microsoft.com/office/powerpoint/2010/main" val="2724286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143B7D-03D3-85AB-3E72-057B0225BEA9}"/>
              </a:ext>
            </a:extLst>
          </p:cNvPr>
          <p:cNvSpPr/>
          <p:nvPr/>
        </p:nvSpPr>
        <p:spPr>
          <a:xfrm>
            <a:off x="0" y="0"/>
            <a:ext cx="2679405" cy="5615940"/>
          </a:xfrm>
          <a:prstGeom prst="rect">
            <a:avLst/>
          </a:prstGeom>
          <a:solidFill>
            <a:srgbClr val="3D8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22D974A3-1E5C-655F-BE22-566E112207DF}"/>
              </a:ext>
            </a:extLst>
          </p:cNvPr>
          <p:cNvSpPr>
            <a:spLocks noGrp="1"/>
          </p:cNvSpPr>
          <p:nvPr>
            <p:ph sz="half" idx="2"/>
          </p:nvPr>
        </p:nvSpPr>
        <p:spPr>
          <a:xfrm>
            <a:off x="3105210" y="357052"/>
            <a:ext cx="6447863" cy="867854"/>
          </a:xfrm>
        </p:spPr>
        <p:txBody>
          <a:bodyPr numCol="1">
            <a:normAutofit/>
          </a:bodyPr>
          <a:lstStyle/>
          <a:p>
            <a:pPr marL="0" indent="0">
              <a:spcAft>
                <a:spcPts val="1200"/>
              </a:spcAft>
              <a:buNone/>
            </a:pPr>
            <a:r>
              <a:rPr lang="en-US" sz="4000" u="sng" dirty="0"/>
              <a:t>Dual-Enrolled/Dual-Credit</a:t>
            </a:r>
          </a:p>
        </p:txBody>
      </p:sp>
      <p:sp>
        <p:nvSpPr>
          <p:cNvPr id="12" name="Content Placeholder 2">
            <a:extLst>
              <a:ext uri="{FF2B5EF4-FFF2-40B4-BE49-F238E27FC236}">
                <a16:creationId xmlns:a16="http://schemas.microsoft.com/office/drawing/2014/main" id="{C054869D-D976-E5F5-A620-2D78DE6D7687}"/>
              </a:ext>
            </a:extLst>
          </p:cNvPr>
          <p:cNvSpPr txBox="1">
            <a:spLocks/>
          </p:cNvSpPr>
          <p:nvPr/>
        </p:nvSpPr>
        <p:spPr>
          <a:xfrm>
            <a:off x="180753" y="535199"/>
            <a:ext cx="2429097" cy="329886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2000" b="1" dirty="0">
                <a:solidFill>
                  <a:schemeClr val="bg1">
                    <a:alpha val="45000"/>
                  </a:schemeClr>
                </a:solidFill>
              </a:rPr>
              <a:t>Recap</a:t>
            </a:r>
          </a:p>
          <a:p>
            <a:pPr marL="0" indent="0">
              <a:spcAft>
                <a:spcPts val="1200"/>
              </a:spcAft>
              <a:buNone/>
            </a:pPr>
            <a:r>
              <a:rPr lang="en-US" sz="2000" b="1" dirty="0">
                <a:solidFill>
                  <a:schemeClr val="bg1">
                    <a:alpha val="45000"/>
                  </a:schemeClr>
                </a:solidFill>
              </a:rPr>
              <a:t>Annual Survey</a:t>
            </a:r>
          </a:p>
          <a:p>
            <a:pPr marL="0" indent="0">
              <a:spcAft>
                <a:spcPts val="1200"/>
              </a:spcAft>
              <a:buNone/>
            </a:pPr>
            <a:r>
              <a:rPr lang="en-US" sz="2000" b="1" dirty="0">
                <a:solidFill>
                  <a:schemeClr val="bg1">
                    <a:alpha val="45000"/>
                  </a:schemeClr>
                </a:solidFill>
              </a:rPr>
              <a:t>Student Enrollment</a:t>
            </a:r>
          </a:p>
          <a:p>
            <a:pPr marL="0" indent="0">
              <a:spcAft>
                <a:spcPts val="1200"/>
              </a:spcAft>
              <a:buNone/>
            </a:pPr>
            <a:r>
              <a:rPr lang="en-US" sz="2000" b="1" dirty="0">
                <a:solidFill>
                  <a:schemeClr val="bg1">
                    <a:alpha val="45000"/>
                  </a:schemeClr>
                </a:solidFill>
              </a:rPr>
              <a:t>Academic Year</a:t>
            </a:r>
          </a:p>
          <a:p>
            <a:pPr marL="0" indent="0">
              <a:spcAft>
                <a:spcPts val="1200"/>
              </a:spcAft>
              <a:buNone/>
            </a:pPr>
            <a:r>
              <a:rPr lang="en-US" sz="2000" b="1" dirty="0">
                <a:solidFill>
                  <a:schemeClr val="bg1">
                    <a:alpha val="45000"/>
                  </a:schemeClr>
                </a:solidFill>
              </a:rPr>
              <a:t>Course Audits</a:t>
            </a:r>
          </a:p>
          <a:p>
            <a:pPr marL="0" indent="0">
              <a:spcAft>
                <a:spcPts val="1200"/>
              </a:spcAft>
              <a:buNone/>
            </a:pPr>
            <a:r>
              <a:rPr lang="en-US" sz="2000" b="1" dirty="0">
                <a:solidFill>
                  <a:schemeClr val="bg1">
                    <a:alpha val="45000"/>
                  </a:schemeClr>
                </a:solidFill>
              </a:rPr>
              <a:t>Grad Students</a:t>
            </a:r>
          </a:p>
          <a:p>
            <a:pPr marL="0" indent="0">
              <a:spcAft>
                <a:spcPts val="1200"/>
              </a:spcAft>
              <a:buNone/>
            </a:pPr>
            <a:r>
              <a:rPr lang="en-US" sz="2000" b="1" dirty="0">
                <a:solidFill>
                  <a:schemeClr val="bg1"/>
                </a:solidFill>
              </a:rPr>
              <a:t>Dual-Enrolled/Dual-Credit</a:t>
            </a:r>
          </a:p>
          <a:p>
            <a:pPr marL="0" indent="0">
              <a:spcAft>
                <a:spcPts val="1200"/>
              </a:spcAft>
              <a:buNone/>
            </a:pPr>
            <a:r>
              <a:rPr lang="en-US" sz="2000" b="1" dirty="0">
                <a:solidFill>
                  <a:schemeClr val="bg1">
                    <a:alpha val="45000"/>
                  </a:schemeClr>
                </a:solidFill>
              </a:rPr>
              <a:t>Non-Fed Recognized</a:t>
            </a:r>
          </a:p>
        </p:txBody>
      </p:sp>
      <p:pic>
        <p:nvPicPr>
          <p:cNvPr id="14" name="Picture 13" descr="A blue bird with yellow text&#10;&#10;Description automatically generated">
            <a:extLst>
              <a:ext uri="{FF2B5EF4-FFF2-40B4-BE49-F238E27FC236}">
                <a16:creationId xmlns:a16="http://schemas.microsoft.com/office/drawing/2014/main" id="{F7550A7C-90B5-6C70-F91C-EC5A576E85DA}"/>
              </a:ext>
            </a:extLst>
          </p:cNvPr>
          <p:cNvPicPr>
            <a:picLocks noChangeAspect="1"/>
          </p:cNvPicPr>
          <p:nvPr/>
        </p:nvPicPr>
        <p:blipFill rotWithShape="1">
          <a:blip r:embed="rId3">
            <a:extLst>
              <a:ext uri="{28A0092B-C50C-407E-A947-70E740481C1C}">
                <a14:useLocalDpi xmlns:a14="http://schemas.microsoft.com/office/drawing/2010/main" val="0"/>
              </a:ext>
            </a:extLst>
          </a:blip>
          <a:srcRect t="7053"/>
          <a:stretch/>
        </p:blipFill>
        <p:spPr>
          <a:xfrm>
            <a:off x="568139" y="5697956"/>
            <a:ext cx="2898961" cy="1102894"/>
          </a:xfrm>
          <a:prstGeom prst="rect">
            <a:avLst/>
          </a:prstGeom>
          <a:solidFill>
            <a:srgbClr val="132330"/>
          </a:solidFill>
        </p:spPr>
      </p:pic>
      <p:sp>
        <p:nvSpPr>
          <p:cNvPr id="2" name="Content Placeholder 7">
            <a:extLst>
              <a:ext uri="{FF2B5EF4-FFF2-40B4-BE49-F238E27FC236}">
                <a16:creationId xmlns:a16="http://schemas.microsoft.com/office/drawing/2014/main" id="{B31AB8E9-7A7A-32C7-66C0-3291B47CC95E}"/>
              </a:ext>
            </a:extLst>
          </p:cNvPr>
          <p:cNvSpPr txBox="1">
            <a:spLocks/>
          </p:cNvSpPr>
          <p:nvPr/>
        </p:nvSpPr>
        <p:spPr>
          <a:xfrm>
            <a:off x="6845967" y="1794164"/>
            <a:ext cx="5109411" cy="3838930"/>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300" b="1" dirty="0"/>
              <a:t>Variables Difficult to Collect Based on AIMS Survey:</a:t>
            </a:r>
          </a:p>
          <a:p>
            <a:r>
              <a:rPr lang="en-US" sz="2300" dirty="0"/>
              <a:t>Major x6</a:t>
            </a:r>
          </a:p>
          <a:p>
            <a:r>
              <a:rPr lang="en-US" sz="2300" dirty="0"/>
              <a:t>First Generation Status x4</a:t>
            </a:r>
          </a:p>
          <a:p>
            <a:r>
              <a:rPr lang="en-US" sz="2300" dirty="0"/>
              <a:t>Matriculation Rate x4</a:t>
            </a:r>
          </a:p>
        </p:txBody>
      </p:sp>
      <p:sp>
        <p:nvSpPr>
          <p:cNvPr id="4" name="Content Placeholder 7">
            <a:extLst>
              <a:ext uri="{FF2B5EF4-FFF2-40B4-BE49-F238E27FC236}">
                <a16:creationId xmlns:a16="http://schemas.microsoft.com/office/drawing/2014/main" id="{E0A35941-6815-C784-CD17-442583F53A45}"/>
              </a:ext>
            </a:extLst>
          </p:cNvPr>
          <p:cNvSpPr txBox="1">
            <a:spLocks/>
          </p:cNvSpPr>
          <p:nvPr/>
        </p:nvSpPr>
        <p:spPr>
          <a:xfrm>
            <a:off x="3105210" y="1794164"/>
            <a:ext cx="3584348" cy="3686530"/>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300" b="1" dirty="0"/>
              <a:t>Previous Discussion:</a:t>
            </a:r>
          </a:p>
          <a:p>
            <a:pPr>
              <a:spcBef>
                <a:spcPts val="1200"/>
              </a:spcBef>
            </a:pPr>
            <a:r>
              <a:rPr lang="en-US" sz="2300" dirty="0"/>
              <a:t>Name/State of HS</a:t>
            </a:r>
          </a:p>
          <a:p>
            <a:pPr>
              <a:spcBef>
                <a:spcPts val="1200"/>
              </a:spcBef>
            </a:pPr>
            <a:r>
              <a:rPr lang="en-US" sz="2300" dirty="0"/>
              <a:t>Age</a:t>
            </a:r>
          </a:p>
          <a:p>
            <a:pPr>
              <a:spcBef>
                <a:spcPts val="1200"/>
              </a:spcBef>
            </a:pPr>
            <a:r>
              <a:rPr lang="en-US" sz="2300" dirty="0"/>
              <a:t>Degree Seeking Status</a:t>
            </a:r>
          </a:p>
          <a:p>
            <a:pPr>
              <a:spcBef>
                <a:spcPts val="1200"/>
              </a:spcBef>
            </a:pPr>
            <a:r>
              <a:rPr lang="en-US" sz="2300" dirty="0"/>
              <a:t>Matriculation Rate</a:t>
            </a:r>
          </a:p>
          <a:p>
            <a:pPr>
              <a:spcBef>
                <a:spcPts val="1200"/>
              </a:spcBef>
            </a:pPr>
            <a:r>
              <a:rPr lang="en-US" sz="2300" dirty="0"/>
              <a:t>First Generation Status</a:t>
            </a:r>
          </a:p>
          <a:p>
            <a:pPr>
              <a:spcBef>
                <a:spcPts val="1200"/>
              </a:spcBef>
            </a:pPr>
            <a:r>
              <a:rPr lang="en-US" sz="2300" dirty="0"/>
              <a:t>Declared Major</a:t>
            </a:r>
            <a:endParaRPr lang="en-US" sz="2000" dirty="0"/>
          </a:p>
          <a:p>
            <a:pPr lvl="2"/>
            <a:endParaRPr lang="en-US" sz="1200" dirty="0"/>
          </a:p>
        </p:txBody>
      </p:sp>
      <p:cxnSp>
        <p:nvCxnSpPr>
          <p:cNvPr id="10" name="Straight Connector 9">
            <a:extLst>
              <a:ext uri="{FF2B5EF4-FFF2-40B4-BE49-F238E27FC236}">
                <a16:creationId xmlns:a16="http://schemas.microsoft.com/office/drawing/2014/main" id="{49930C2D-26F2-A4B9-D309-EAF6A7A34732}"/>
              </a:ext>
            </a:extLst>
          </p:cNvPr>
          <p:cNvCxnSpPr>
            <a:cxnSpLocks/>
          </p:cNvCxnSpPr>
          <p:nvPr/>
        </p:nvCxnSpPr>
        <p:spPr>
          <a:xfrm>
            <a:off x="6689558" y="1756064"/>
            <a:ext cx="0" cy="3686220"/>
          </a:xfrm>
          <a:prstGeom prst="line">
            <a:avLst/>
          </a:prstGeom>
          <a:ln w="28575">
            <a:solidFill>
              <a:srgbClr val="D3AA39"/>
            </a:solidFill>
          </a:ln>
        </p:spPr>
        <p:style>
          <a:lnRef idx="1">
            <a:schemeClr val="accent1"/>
          </a:lnRef>
          <a:fillRef idx="0">
            <a:schemeClr val="accent1"/>
          </a:fillRef>
          <a:effectRef idx="0">
            <a:schemeClr val="accent1"/>
          </a:effectRef>
          <a:fontRef idx="minor">
            <a:schemeClr val="tx1"/>
          </a:fontRef>
        </p:style>
      </p:cxnSp>
      <p:sp>
        <p:nvSpPr>
          <p:cNvPr id="6" name="Content Placeholder 7">
            <a:extLst>
              <a:ext uri="{FF2B5EF4-FFF2-40B4-BE49-F238E27FC236}">
                <a16:creationId xmlns:a16="http://schemas.microsoft.com/office/drawing/2014/main" id="{06D3ECE8-3354-BE1A-4593-9D0802CFC8EE}"/>
              </a:ext>
            </a:extLst>
          </p:cNvPr>
          <p:cNvSpPr txBox="1">
            <a:spLocks/>
          </p:cNvSpPr>
          <p:nvPr/>
        </p:nvSpPr>
        <p:spPr>
          <a:xfrm>
            <a:off x="3183414" y="1089550"/>
            <a:ext cx="8506355" cy="954304"/>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300" dirty="0"/>
              <a:t>Variables for a separate dual-enrolled/dual-credit tab.</a:t>
            </a:r>
            <a:endParaRPr lang="en-US" sz="1200" dirty="0"/>
          </a:p>
        </p:txBody>
      </p:sp>
    </p:spTree>
    <p:extLst>
      <p:ext uri="{BB962C8B-B14F-4D97-AF65-F5344CB8AC3E}">
        <p14:creationId xmlns:p14="http://schemas.microsoft.com/office/powerpoint/2010/main" val="963073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980E1D-4E6B-CA3B-53A3-1EA556A6A6F4}"/>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67CCCA0-2A6C-F6AB-09FD-CAAA4FEFAD9F}"/>
              </a:ext>
            </a:extLst>
          </p:cNvPr>
          <p:cNvSpPr/>
          <p:nvPr/>
        </p:nvSpPr>
        <p:spPr>
          <a:xfrm>
            <a:off x="0" y="0"/>
            <a:ext cx="2679405" cy="5615940"/>
          </a:xfrm>
          <a:prstGeom prst="rect">
            <a:avLst/>
          </a:prstGeom>
          <a:solidFill>
            <a:srgbClr val="3D8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F44F680B-905B-D5A7-6C34-FBA86D9D1ED1}"/>
              </a:ext>
            </a:extLst>
          </p:cNvPr>
          <p:cNvSpPr>
            <a:spLocks noGrp="1"/>
          </p:cNvSpPr>
          <p:nvPr>
            <p:ph sz="half" idx="2"/>
          </p:nvPr>
        </p:nvSpPr>
        <p:spPr>
          <a:xfrm>
            <a:off x="3105210" y="357052"/>
            <a:ext cx="6447863" cy="867854"/>
          </a:xfrm>
        </p:spPr>
        <p:txBody>
          <a:bodyPr numCol="1">
            <a:normAutofit/>
          </a:bodyPr>
          <a:lstStyle/>
          <a:p>
            <a:pPr marL="0" indent="0">
              <a:spcAft>
                <a:spcPts val="1200"/>
              </a:spcAft>
              <a:buNone/>
            </a:pPr>
            <a:r>
              <a:rPr lang="en-US" sz="4000" u="sng" dirty="0"/>
              <a:t>Dual-Enrolled/Dual-Credit</a:t>
            </a:r>
          </a:p>
        </p:txBody>
      </p:sp>
      <p:sp>
        <p:nvSpPr>
          <p:cNvPr id="12" name="Content Placeholder 2">
            <a:extLst>
              <a:ext uri="{FF2B5EF4-FFF2-40B4-BE49-F238E27FC236}">
                <a16:creationId xmlns:a16="http://schemas.microsoft.com/office/drawing/2014/main" id="{516886C6-D5AE-F85A-4CFE-30A3EC28C2B4}"/>
              </a:ext>
            </a:extLst>
          </p:cNvPr>
          <p:cNvSpPr txBox="1">
            <a:spLocks/>
          </p:cNvSpPr>
          <p:nvPr/>
        </p:nvSpPr>
        <p:spPr>
          <a:xfrm>
            <a:off x="180753" y="535199"/>
            <a:ext cx="2429097" cy="329886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2000" b="1" dirty="0">
                <a:solidFill>
                  <a:schemeClr val="bg1">
                    <a:alpha val="45000"/>
                  </a:schemeClr>
                </a:solidFill>
              </a:rPr>
              <a:t>Recap</a:t>
            </a:r>
          </a:p>
          <a:p>
            <a:pPr marL="0" indent="0">
              <a:spcAft>
                <a:spcPts val="1200"/>
              </a:spcAft>
              <a:buNone/>
            </a:pPr>
            <a:r>
              <a:rPr lang="en-US" sz="2000" b="1" dirty="0">
                <a:solidFill>
                  <a:schemeClr val="bg1">
                    <a:alpha val="45000"/>
                  </a:schemeClr>
                </a:solidFill>
              </a:rPr>
              <a:t>Annual Survey</a:t>
            </a:r>
          </a:p>
          <a:p>
            <a:pPr marL="0" indent="0">
              <a:spcAft>
                <a:spcPts val="1200"/>
              </a:spcAft>
              <a:buNone/>
            </a:pPr>
            <a:r>
              <a:rPr lang="en-US" sz="2000" b="1" dirty="0">
                <a:solidFill>
                  <a:schemeClr val="bg1">
                    <a:alpha val="45000"/>
                  </a:schemeClr>
                </a:solidFill>
              </a:rPr>
              <a:t>Student Enrollment</a:t>
            </a:r>
          </a:p>
          <a:p>
            <a:pPr marL="0" indent="0">
              <a:spcAft>
                <a:spcPts val="1200"/>
              </a:spcAft>
              <a:buNone/>
            </a:pPr>
            <a:r>
              <a:rPr lang="en-US" sz="2000" b="1" dirty="0">
                <a:solidFill>
                  <a:schemeClr val="bg1">
                    <a:alpha val="45000"/>
                  </a:schemeClr>
                </a:solidFill>
              </a:rPr>
              <a:t>Academic Year</a:t>
            </a:r>
          </a:p>
          <a:p>
            <a:pPr marL="0" indent="0">
              <a:spcAft>
                <a:spcPts val="1200"/>
              </a:spcAft>
              <a:buNone/>
            </a:pPr>
            <a:r>
              <a:rPr lang="en-US" sz="2000" b="1" dirty="0">
                <a:solidFill>
                  <a:schemeClr val="bg1">
                    <a:alpha val="45000"/>
                  </a:schemeClr>
                </a:solidFill>
              </a:rPr>
              <a:t>Course Audits</a:t>
            </a:r>
          </a:p>
          <a:p>
            <a:pPr marL="0" indent="0">
              <a:spcAft>
                <a:spcPts val="1200"/>
              </a:spcAft>
              <a:buNone/>
            </a:pPr>
            <a:r>
              <a:rPr lang="en-US" sz="2000" b="1" dirty="0">
                <a:solidFill>
                  <a:schemeClr val="bg1">
                    <a:alpha val="45000"/>
                  </a:schemeClr>
                </a:solidFill>
              </a:rPr>
              <a:t>Grad Students</a:t>
            </a:r>
          </a:p>
          <a:p>
            <a:pPr marL="0" indent="0">
              <a:spcAft>
                <a:spcPts val="1200"/>
              </a:spcAft>
              <a:buNone/>
            </a:pPr>
            <a:r>
              <a:rPr lang="en-US" sz="2000" b="1" dirty="0">
                <a:solidFill>
                  <a:schemeClr val="bg1"/>
                </a:solidFill>
              </a:rPr>
              <a:t>Dual-Enrolled/Dual-Credit</a:t>
            </a:r>
          </a:p>
          <a:p>
            <a:pPr marL="0" indent="0">
              <a:spcAft>
                <a:spcPts val="1200"/>
              </a:spcAft>
              <a:buNone/>
            </a:pPr>
            <a:r>
              <a:rPr lang="en-US" sz="2000" b="1" dirty="0">
                <a:solidFill>
                  <a:schemeClr val="bg1">
                    <a:alpha val="45000"/>
                  </a:schemeClr>
                </a:solidFill>
              </a:rPr>
              <a:t>Non-Fed Recognized</a:t>
            </a:r>
          </a:p>
        </p:txBody>
      </p:sp>
      <p:pic>
        <p:nvPicPr>
          <p:cNvPr id="14" name="Picture 13" descr="A blue bird with yellow text&#10;&#10;Description automatically generated">
            <a:extLst>
              <a:ext uri="{FF2B5EF4-FFF2-40B4-BE49-F238E27FC236}">
                <a16:creationId xmlns:a16="http://schemas.microsoft.com/office/drawing/2014/main" id="{3FB87A1B-04A4-C78C-96AA-F4F9C8F8B77E}"/>
              </a:ext>
            </a:extLst>
          </p:cNvPr>
          <p:cNvPicPr>
            <a:picLocks noChangeAspect="1"/>
          </p:cNvPicPr>
          <p:nvPr/>
        </p:nvPicPr>
        <p:blipFill rotWithShape="1">
          <a:blip r:embed="rId3">
            <a:extLst>
              <a:ext uri="{28A0092B-C50C-407E-A947-70E740481C1C}">
                <a14:useLocalDpi xmlns:a14="http://schemas.microsoft.com/office/drawing/2010/main" val="0"/>
              </a:ext>
            </a:extLst>
          </a:blip>
          <a:srcRect t="7053"/>
          <a:stretch/>
        </p:blipFill>
        <p:spPr>
          <a:xfrm>
            <a:off x="568139" y="5697956"/>
            <a:ext cx="2898961" cy="1102894"/>
          </a:xfrm>
          <a:prstGeom prst="rect">
            <a:avLst/>
          </a:prstGeom>
          <a:solidFill>
            <a:srgbClr val="132330"/>
          </a:solidFill>
        </p:spPr>
      </p:pic>
      <p:sp>
        <p:nvSpPr>
          <p:cNvPr id="2" name="Content Placeholder 7">
            <a:extLst>
              <a:ext uri="{FF2B5EF4-FFF2-40B4-BE49-F238E27FC236}">
                <a16:creationId xmlns:a16="http://schemas.microsoft.com/office/drawing/2014/main" id="{A182F04D-DEB0-7409-DA98-B720A97BA0C9}"/>
              </a:ext>
            </a:extLst>
          </p:cNvPr>
          <p:cNvSpPr txBox="1">
            <a:spLocks/>
          </p:cNvSpPr>
          <p:nvPr/>
        </p:nvSpPr>
        <p:spPr>
          <a:xfrm>
            <a:off x="6845967" y="1794164"/>
            <a:ext cx="5109411" cy="3648120"/>
          </a:xfrm>
          <a:prstGeom prst="rect">
            <a:avLst/>
          </a:prstGeom>
        </p:spPr>
        <p:txBody>
          <a:bodyPr vert="horz" lIns="91440" tIns="45720" rIns="91440" bIns="45720" numCol="1"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300" b="1" dirty="0"/>
              <a:t>Variables Suggested in AIMS Survey:</a:t>
            </a:r>
          </a:p>
          <a:p>
            <a:r>
              <a:rPr lang="en-US" sz="2300" dirty="0"/>
              <a:t>Post HS Plans </a:t>
            </a:r>
            <a:r>
              <a:rPr lang="en-US" sz="2000" dirty="0"/>
              <a:t>(e.g., employment, further education at TCU or otherwise, etc.)</a:t>
            </a:r>
          </a:p>
          <a:p>
            <a:r>
              <a:rPr lang="en-US" sz="2300" dirty="0"/>
              <a:t>Year in HS</a:t>
            </a:r>
          </a:p>
          <a:p>
            <a:r>
              <a:rPr lang="en-US" sz="2300" dirty="0"/>
              <a:t>HS GPA</a:t>
            </a:r>
          </a:p>
          <a:p>
            <a:r>
              <a:rPr lang="en-US" sz="2300" dirty="0"/>
              <a:t>Dual-Enrolled/Dual-Credit Credits Earned</a:t>
            </a:r>
          </a:p>
          <a:p>
            <a:r>
              <a:rPr lang="en-US" sz="2300" dirty="0"/>
              <a:t>Course Completion Rates</a:t>
            </a:r>
          </a:p>
        </p:txBody>
      </p:sp>
      <p:sp>
        <p:nvSpPr>
          <p:cNvPr id="4" name="Content Placeholder 7">
            <a:extLst>
              <a:ext uri="{FF2B5EF4-FFF2-40B4-BE49-F238E27FC236}">
                <a16:creationId xmlns:a16="http://schemas.microsoft.com/office/drawing/2014/main" id="{F81AF741-9F07-4B63-1308-81DFA4555A4B}"/>
              </a:ext>
            </a:extLst>
          </p:cNvPr>
          <p:cNvSpPr txBox="1">
            <a:spLocks/>
          </p:cNvSpPr>
          <p:nvPr/>
        </p:nvSpPr>
        <p:spPr>
          <a:xfrm>
            <a:off x="3105210" y="1794164"/>
            <a:ext cx="3584348" cy="3686530"/>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300" b="1" dirty="0"/>
              <a:t>Previous Discussion:</a:t>
            </a:r>
          </a:p>
          <a:p>
            <a:pPr>
              <a:spcBef>
                <a:spcPts val="1200"/>
              </a:spcBef>
            </a:pPr>
            <a:r>
              <a:rPr lang="en-US" sz="2300" dirty="0"/>
              <a:t>Name/State of HS</a:t>
            </a:r>
          </a:p>
          <a:p>
            <a:pPr>
              <a:spcBef>
                <a:spcPts val="1200"/>
              </a:spcBef>
            </a:pPr>
            <a:r>
              <a:rPr lang="en-US" sz="2300" dirty="0"/>
              <a:t>Age</a:t>
            </a:r>
          </a:p>
          <a:p>
            <a:pPr>
              <a:spcBef>
                <a:spcPts val="1200"/>
              </a:spcBef>
            </a:pPr>
            <a:r>
              <a:rPr lang="en-US" sz="2300" dirty="0"/>
              <a:t>Degree Seeking Status</a:t>
            </a:r>
          </a:p>
          <a:p>
            <a:pPr>
              <a:spcBef>
                <a:spcPts val="1200"/>
              </a:spcBef>
            </a:pPr>
            <a:r>
              <a:rPr lang="en-US" sz="2300" dirty="0"/>
              <a:t>Matriculation Rate</a:t>
            </a:r>
          </a:p>
          <a:p>
            <a:pPr>
              <a:spcBef>
                <a:spcPts val="1200"/>
              </a:spcBef>
            </a:pPr>
            <a:r>
              <a:rPr lang="en-US" sz="2300" dirty="0"/>
              <a:t>First Generation Status</a:t>
            </a:r>
          </a:p>
          <a:p>
            <a:pPr>
              <a:spcBef>
                <a:spcPts val="1200"/>
              </a:spcBef>
            </a:pPr>
            <a:r>
              <a:rPr lang="en-US" sz="2300" dirty="0"/>
              <a:t>Declared Major</a:t>
            </a:r>
            <a:endParaRPr lang="en-US" sz="2000" dirty="0"/>
          </a:p>
          <a:p>
            <a:pPr lvl="2"/>
            <a:endParaRPr lang="en-US" sz="1200" dirty="0"/>
          </a:p>
        </p:txBody>
      </p:sp>
      <p:cxnSp>
        <p:nvCxnSpPr>
          <p:cNvPr id="10" name="Straight Connector 9">
            <a:extLst>
              <a:ext uri="{FF2B5EF4-FFF2-40B4-BE49-F238E27FC236}">
                <a16:creationId xmlns:a16="http://schemas.microsoft.com/office/drawing/2014/main" id="{2F6B2833-8E86-AFBB-CA09-B55CF6B8928F}"/>
              </a:ext>
            </a:extLst>
          </p:cNvPr>
          <p:cNvCxnSpPr>
            <a:cxnSpLocks/>
          </p:cNvCxnSpPr>
          <p:nvPr/>
        </p:nvCxnSpPr>
        <p:spPr>
          <a:xfrm>
            <a:off x="6689558" y="1756064"/>
            <a:ext cx="0" cy="3686220"/>
          </a:xfrm>
          <a:prstGeom prst="line">
            <a:avLst/>
          </a:prstGeom>
          <a:ln w="28575">
            <a:solidFill>
              <a:srgbClr val="D3AA39"/>
            </a:solidFill>
          </a:ln>
        </p:spPr>
        <p:style>
          <a:lnRef idx="1">
            <a:schemeClr val="accent1"/>
          </a:lnRef>
          <a:fillRef idx="0">
            <a:schemeClr val="accent1"/>
          </a:fillRef>
          <a:effectRef idx="0">
            <a:schemeClr val="accent1"/>
          </a:effectRef>
          <a:fontRef idx="minor">
            <a:schemeClr val="tx1"/>
          </a:fontRef>
        </p:style>
      </p:cxnSp>
      <p:sp>
        <p:nvSpPr>
          <p:cNvPr id="6" name="Content Placeholder 7">
            <a:extLst>
              <a:ext uri="{FF2B5EF4-FFF2-40B4-BE49-F238E27FC236}">
                <a16:creationId xmlns:a16="http://schemas.microsoft.com/office/drawing/2014/main" id="{A1FFBCF4-91EB-1887-530C-C584536DBE26}"/>
              </a:ext>
            </a:extLst>
          </p:cNvPr>
          <p:cNvSpPr txBox="1">
            <a:spLocks/>
          </p:cNvSpPr>
          <p:nvPr/>
        </p:nvSpPr>
        <p:spPr>
          <a:xfrm>
            <a:off x="3183414" y="1089550"/>
            <a:ext cx="8506355" cy="954304"/>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300" dirty="0"/>
              <a:t>Variables for a separate dual-enrolled/dual-credit tab.</a:t>
            </a:r>
            <a:endParaRPr lang="en-US" sz="1200" dirty="0"/>
          </a:p>
        </p:txBody>
      </p:sp>
    </p:spTree>
    <p:extLst>
      <p:ext uri="{BB962C8B-B14F-4D97-AF65-F5344CB8AC3E}">
        <p14:creationId xmlns:p14="http://schemas.microsoft.com/office/powerpoint/2010/main" val="2272187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9CBB1-C551-735C-A882-3BB4C2EFEE4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7F7B505-28A1-8A03-7424-6D68ABD871A3}"/>
              </a:ext>
            </a:extLst>
          </p:cNvPr>
          <p:cNvSpPr/>
          <p:nvPr/>
        </p:nvSpPr>
        <p:spPr>
          <a:xfrm>
            <a:off x="0" y="0"/>
            <a:ext cx="2679405" cy="5615940"/>
          </a:xfrm>
          <a:prstGeom prst="rect">
            <a:avLst/>
          </a:prstGeom>
          <a:solidFill>
            <a:srgbClr val="3D8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5BD46CC3-3D9F-C81B-94F9-D656B31B917F}"/>
              </a:ext>
            </a:extLst>
          </p:cNvPr>
          <p:cNvSpPr>
            <a:spLocks noGrp="1"/>
          </p:cNvSpPr>
          <p:nvPr>
            <p:ph sz="half" idx="2"/>
          </p:nvPr>
        </p:nvSpPr>
        <p:spPr>
          <a:xfrm>
            <a:off x="3105210" y="357052"/>
            <a:ext cx="8584559" cy="867854"/>
          </a:xfrm>
        </p:spPr>
        <p:txBody>
          <a:bodyPr numCol="1">
            <a:normAutofit fontScale="92500"/>
          </a:bodyPr>
          <a:lstStyle/>
          <a:p>
            <a:pPr marL="0" indent="0">
              <a:spcAft>
                <a:spcPts val="1200"/>
              </a:spcAft>
              <a:buNone/>
            </a:pPr>
            <a:r>
              <a:rPr lang="en-US" sz="3200" u="sng" dirty="0"/>
              <a:t>Non-Federally Recognized Indigenous Students</a:t>
            </a:r>
          </a:p>
        </p:txBody>
      </p:sp>
      <p:sp>
        <p:nvSpPr>
          <p:cNvPr id="12" name="Content Placeholder 2">
            <a:extLst>
              <a:ext uri="{FF2B5EF4-FFF2-40B4-BE49-F238E27FC236}">
                <a16:creationId xmlns:a16="http://schemas.microsoft.com/office/drawing/2014/main" id="{75723A13-5EE7-B7FC-F27E-DFABD4E481AD}"/>
              </a:ext>
            </a:extLst>
          </p:cNvPr>
          <p:cNvSpPr txBox="1">
            <a:spLocks/>
          </p:cNvSpPr>
          <p:nvPr/>
        </p:nvSpPr>
        <p:spPr>
          <a:xfrm>
            <a:off x="180753" y="535199"/>
            <a:ext cx="2429097" cy="329886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2000" b="1" dirty="0">
                <a:solidFill>
                  <a:schemeClr val="bg1">
                    <a:alpha val="45000"/>
                  </a:schemeClr>
                </a:solidFill>
              </a:rPr>
              <a:t>Recap</a:t>
            </a:r>
          </a:p>
          <a:p>
            <a:pPr marL="0" indent="0">
              <a:spcAft>
                <a:spcPts val="1200"/>
              </a:spcAft>
              <a:buNone/>
            </a:pPr>
            <a:r>
              <a:rPr lang="en-US" sz="2000" b="1" dirty="0">
                <a:solidFill>
                  <a:schemeClr val="bg1">
                    <a:alpha val="45000"/>
                  </a:schemeClr>
                </a:solidFill>
              </a:rPr>
              <a:t>Annual Survey</a:t>
            </a:r>
          </a:p>
          <a:p>
            <a:pPr marL="0" indent="0">
              <a:spcAft>
                <a:spcPts val="1200"/>
              </a:spcAft>
              <a:buNone/>
            </a:pPr>
            <a:r>
              <a:rPr lang="en-US" sz="2000" b="1" dirty="0">
                <a:solidFill>
                  <a:schemeClr val="bg1">
                    <a:alpha val="45000"/>
                  </a:schemeClr>
                </a:solidFill>
              </a:rPr>
              <a:t>Student Enrollment</a:t>
            </a:r>
          </a:p>
          <a:p>
            <a:pPr marL="0" indent="0">
              <a:spcAft>
                <a:spcPts val="1200"/>
              </a:spcAft>
              <a:buNone/>
            </a:pPr>
            <a:r>
              <a:rPr lang="en-US" sz="2000" b="1" dirty="0">
                <a:solidFill>
                  <a:schemeClr val="bg1">
                    <a:alpha val="45000"/>
                  </a:schemeClr>
                </a:solidFill>
              </a:rPr>
              <a:t>Academic Year</a:t>
            </a:r>
          </a:p>
          <a:p>
            <a:pPr marL="0" indent="0">
              <a:spcAft>
                <a:spcPts val="1200"/>
              </a:spcAft>
              <a:buNone/>
            </a:pPr>
            <a:r>
              <a:rPr lang="en-US" sz="2000" b="1" dirty="0">
                <a:solidFill>
                  <a:schemeClr val="bg1">
                    <a:alpha val="45000"/>
                  </a:schemeClr>
                </a:solidFill>
              </a:rPr>
              <a:t>Course Audits</a:t>
            </a:r>
          </a:p>
          <a:p>
            <a:pPr marL="0" indent="0">
              <a:spcAft>
                <a:spcPts val="1200"/>
              </a:spcAft>
              <a:buNone/>
            </a:pPr>
            <a:r>
              <a:rPr lang="en-US" sz="2000" b="1" dirty="0">
                <a:solidFill>
                  <a:schemeClr val="bg1">
                    <a:alpha val="45000"/>
                  </a:schemeClr>
                </a:solidFill>
              </a:rPr>
              <a:t>Grad Students</a:t>
            </a:r>
          </a:p>
          <a:p>
            <a:pPr marL="0" indent="0">
              <a:spcAft>
                <a:spcPts val="1200"/>
              </a:spcAft>
              <a:buNone/>
            </a:pPr>
            <a:r>
              <a:rPr lang="en-US" sz="2000" b="1" dirty="0">
                <a:solidFill>
                  <a:schemeClr val="bg1">
                    <a:alpha val="45000"/>
                  </a:schemeClr>
                </a:solidFill>
              </a:rPr>
              <a:t>Dual-Enrolled/Dual-Credit</a:t>
            </a:r>
          </a:p>
          <a:p>
            <a:pPr marL="0" indent="0">
              <a:spcAft>
                <a:spcPts val="1200"/>
              </a:spcAft>
              <a:buNone/>
            </a:pPr>
            <a:r>
              <a:rPr lang="en-US" sz="2000" b="1" dirty="0">
                <a:solidFill>
                  <a:schemeClr val="bg1"/>
                </a:solidFill>
              </a:rPr>
              <a:t>Non-Fed Recognized</a:t>
            </a:r>
          </a:p>
        </p:txBody>
      </p:sp>
      <p:pic>
        <p:nvPicPr>
          <p:cNvPr id="14" name="Picture 13" descr="A blue bird with yellow text&#10;&#10;Description automatically generated">
            <a:extLst>
              <a:ext uri="{FF2B5EF4-FFF2-40B4-BE49-F238E27FC236}">
                <a16:creationId xmlns:a16="http://schemas.microsoft.com/office/drawing/2014/main" id="{F0C0162F-FEF4-145E-2208-98022FA2FBE9}"/>
              </a:ext>
            </a:extLst>
          </p:cNvPr>
          <p:cNvPicPr>
            <a:picLocks noChangeAspect="1"/>
          </p:cNvPicPr>
          <p:nvPr/>
        </p:nvPicPr>
        <p:blipFill rotWithShape="1">
          <a:blip r:embed="rId3">
            <a:extLst>
              <a:ext uri="{28A0092B-C50C-407E-A947-70E740481C1C}">
                <a14:useLocalDpi xmlns:a14="http://schemas.microsoft.com/office/drawing/2010/main" val="0"/>
              </a:ext>
            </a:extLst>
          </a:blip>
          <a:srcRect t="7053"/>
          <a:stretch/>
        </p:blipFill>
        <p:spPr>
          <a:xfrm>
            <a:off x="568139" y="5697956"/>
            <a:ext cx="2898961" cy="1102894"/>
          </a:xfrm>
          <a:prstGeom prst="rect">
            <a:avLst/>
          </a:prstGeom>
          <a:solidFill>
            <a:srgbClr val="132330"/>
          </a:solidFill>
        </p:spPr>
      </p:pic>
      <p:sp>
        <p:nvSpPr>
          <p:cNvPr id="6" name="Content Placeholder 7">
            <a:extLst>
              <a:ext uri="{FF2B5EF4-FFF2-40B4-BE49-F238E27FC236}">
                <a16:creationId xmlns:a16="http://schemas.microsoft.com/office/drawing/2014/main" id="{27EB8D21-A60B-B66A-4971-7D60AC14F313}"/>
              </a:ext>
            </a:extLst>
          </p:cNvPr>
          <p:cNvSpPr txBox="1">
            <a:spLocks/>
          </p:cNvSpPr>
          <p:nvPr/>
        </p:nvSpPr>
        <p:spPr>
          <a:xfrm>
            <a:off x="3183414" y="923293"/>
            <a:ext cx="8506355" cy="1186059"/>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Landscape of Non-Federally Recognized Indigenous Students at TCUs (e.g., state recognized tribes, student lacks necessary documentation for enrollment)</a:t>
            </a:r>
            <a:endParaRPr lang="en-US" sz="1100" dirty="0"/>
          </a:p>
        </p:txBody>
      </p:sp>
      <p:graphicFrame>
        <p:nvGraphicFramePr>
          <p:cNvPr id="3" name="Chart 2">
            <a:extLst>
              <a:ext uri="{FF2B5EF4-FFF2-40B4-BE49-F238E27FC236}">
                <a16:creationId xmlns:a16="http://schemas.microsoft.com/office/drawing/2014/main" id="{D0BF9C0F-E4F4-7432-B4EE-CA5414C13933}"/>
              </a:ext>
            </a:extLst>
          </p:cNvPr>
          <p:cNvGraphicFramePr>
            <a:graphicFrameLocks/>
          </p:cNvGraphicFramePr>
          <p:nvPr>
            <p:extLst>
              <p:ext uri="{D42A27DB-BD31-4B8C-83A1-F6EECF244321}">
                <p14:modId xmlns:p14="http://schemas.microsoft.com/office/powerpoint/2010/main" val="2158884485"/>
              </p:ext>
            </p:extLst>
          </p:nvPr>
        </p:nvGraphicFramePr>
        <p:xfrm>
          <a:off x="3327623" y="1922314"/>
          <a:ext cx="3538728"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329B1ACB-21EB-4A53-9CEB-5341C06FD3FC}"/>
              </a:ext>
            </a:extLst>
          </p:cNvPr>
          <p:cNvGraphicFramePr>
            <a:graphicFrameLocks/>
          </p:cNvGraphicFramePr>
          <p:nvPr>
            <p:extLst>
              <p:ext uri="{D42A27DB-BD31-4B8C-83A1-F6EECF244321}">
                <p14:modId xmlns:p14="http://schemas.microsoft.com/office/powerpoint/2010/main" val="1217607462"/>
              </p:ext>
            </p:extLst>
          </p:nvPr>
        </p:nvGraphicFramePr>
        <p:xfrm>
          <a:off x="7649652" y="1922314"/>
          <a:ext cx="3541355"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11" name="Content Placeholder 7">
            <a:extLst>
              <a:ext uri="{FF2B5EF4-FFF2-40B4-BE49-F238E27FC236}">
                <a16:creationId xmlns:a16="http://schemas.microsoft.com/office/drawing/2014/main" id="{2A4E2F7E-9813-021F-2775-EC713251CD9A}"/>
              </a:ext>
            </a:extLst>
          </p:cNvPr>
          <p:cNvSpPr txBox="1">
            <a:spLocks/>
          </p:cNvSpPr>
          <p:nvPr/>
        </p:nvSpPr>
        <p:spPr>
          <a:xfrm>
            <a:off x="4125191" y="4665514"/>
            <a:ext cx="2712027" cy="817420"/>
          </a:xfrm>
          <a:prstGeom prst="rect">
            <a:avLst/>
          </a:prstGeom>
        </p:spPr>
        <p:txBody>
          <a:bodyPr vert="horz" lIns="91440" tIns="45720" rIns="91440" bIns="45720" numCol="1"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Institutions have/had enrolled Non-Federally Recognized Indigenous students</a:t>
            </a:r>
            <a:endParaRPr lang="en-US" sz="700" dirty="0"/>
          </a:p>
        </p:txBody>
      </p:sp>
      <p:sp>
        <p:nvSpPr>
          <p:cNvPr id="13" name="Content Placeholder 7">
            <a:extLst>
              <a:ext uri="{FF2B5EF4-FFF2-40B4-BE49-F238E27FC236}">
                <a16:creationId xmlns:a16="http://schemas.microsoft.com/office/drawing/2014/main" id="{864B579F-F0C7-EE91-60AF-62ECF9EDBF8C}"/>
              </a:ext>
            </a:extLst>
          </p:cNvPr>
          <p:cNvSpPr txBox="1">
            <a:spLocks/>
          </p:cNvSpPr>
          <p:nvPr/>
        </p:nvSpPr>
        <p:spPr>
          <a:xfrm>
            <a:off x="3183414" y="4665514"/>
            <a:ext cx="941777" cy="817420"/>
          </a:xfrm>
          <a:prstGeom prst="rect">
            <a:avLst/>
          </a:prstGeom>
        </p:spPr>
        <p:txBody>
          <a:bodyPr vert="horz" lIns="91440" tIns="45720" rIns="91440" bIns="45720" numCol="1"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b="1" dirty="0"/>
              <a:t>75%</a:t>
            </a:r>
            <a:endParaRPr lang="en-US" sz="1050" b="1" dirty="0"/>
          </a:p>
        </p:txBody>
      </p:sp>
      <p:sp>
        <p:nvSpPr>
          <p:cNvPr id="15" name="Content Placeholder 7">
            <a:extLst>
              <a:ext uri="{FF2B5EF4-FFF2-40B4-BE49-F238E27FC236}">
                <a16:creationId xmlns:a16="http://schemas.microsoft.com/office/drawing/2014/main" id="{5DBA4064-36C4-566D-2949-34D9B5FD5612}"/>
              </a:ext>
            </a:extLst>
          </p:cNvPr>
          <p:cNvSpPr txBox="1">
            <a:spLocks/>
          </p:cNvSpPr>
          <p:nvPr/>
        </p:nvSpPr>
        <p:spPr>
          <a:xfrm>
            <a:off x="8546215" y="4665514"/>
            <a:ext cx="3008471" cy="817420"/>
          </a:xfrm>
          <a:prstGeom prst="rect">
            <a:avLst/>
          </a:prstGeom>
        </p:spPr>
        <p:txBody>
          <a:bodyPr vert="horz" lIns="91440" tIns="45720" rIns="91440" bIns="45720" numCol="1"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Institutions can now/with time identify Non-Federally Recognized Indigenous Students</a:t>
            </a:r>
            <a:endParaRPr lang="en-US" sz="700" dirty="0"/>
          </a:p>
        </p:txBody>
      </p:sp>
      <p:sp>
        <p:nvSpPr>
          <p:cNvPr id="16" name="Content Placeholder 7">
            <a:extLst>
              <a:ext uri="{FF2B5EF4-FFF2-40B4-BE49-F238E27FC236}">
                <a16:creationId xmlns:a16="http://schemas.microsoft.com/office/drawing/2014/main" id="{EBDAA149-AE34-FB60-996A-EE0EF9AC6212}"/>
              </a:ext>
            </a:extLst>
          </p:cNvPr>
          <p:cNvSpPr txBox="1">
            <a:spLocks/>
          </p:cNvSpPr>
          <p:nvPr/>
        </p:nvSpPr>
        <p:spPr>
          <a:xfrm>
            <a:off x="7620519" y="4665514"/>
            <a:ext cx="925696" cy="817420"/>
          </a:xfrm>
          <a:prstGeom prst="rect">
            <a:avLst/>
          </a:prstGeom>
        </p:spPr>
        <p:txBody>
          <a:bodyPr vert="horz" lIns="91440" tIns="45720" rIns="91440" bIns="45720" numCol="1"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b="1" dirty="0"/>
              <a:t>58%</a:t>
            </a:r>
            <a:endParaRPr lang="en-US" sz="1050" b="1" dirty="0"/>
          </a:p>
        </p:txBody>
      </p:sp>
    </p:spTree>
    <p:extLst>
      <p:ext uri="{BB962C8B-B14F-4D97-AF65-F5344CB8AC3E}">
        <p14:creationId xmlns:p14="http://schemas.microsoft.com/office/powerpoint/2010/main" val="2160641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604E7-A0D6-FC98-B6D1-FE273A8220D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A8D916BE-C3A1-1C97-E7F1-D0485B489D78}"/>
              </a:ext>
            </a:extLst>
          </p:cNvPr>
          <p:cNvSpPr/>
          <p:nvPr/>
        </p:nvSpPr>
        <p:spPr>
          <a:xfrm>
            <a:off x="0" y="0"/>
            <a:ext cx="2679405" cy="5615940"/>
          </a:xfrm>
          <a:prstGeom prst="rect">
            <a:avLst/>
          </a:prstGeom>
          <a:solidFill>
            <a:srgbClr val="3D8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3CFD3B9B-7283-53BF-F8C4-BF858914F5FA}"/>
              </a:ext>
            </a:extLst>
          </p:cNvPr>
          <p:cNvSpPr>
            <a:spLocks noGrp="1"/>
          </p:cNvSpPr>
          <p:nvPr>
            <p:ph sz="half" idx="2"/>
          </p:nvPr>
        </p:nvSpPr>
        <p:spPr>
          <a:xfrm>
            <a:off x="3105210" y="357052"/>
            <a:ext cx="8584559" cy="867854"/>
          </a:xfrm>
        </p:spPr>
        <p:txBody>
          <a:bodyPr numCol="1">
            <a:normAutofit fontScale="92500"/>
          </a:bodyPr>
          <a:lstStyle/>
          <a:p>
            <a:pPr marL="0" indent="0">
              <a:spcAft>
                <a:spcPts val="1200"/>
              </a:spcAft>
              <a:buNone/>
            </a:pPr>
            <a:r>
              <a:rPr lang="en-US" sz="3200" u="sng" dirty="0"/>
              <a:t>Non-Federally Recognized Indigenous Students</a:t>
            </a:r>
          </a:p>
        </p:txBody>
      </p:sp>
      <p:sp>
        <p:nvSpPr>
          <p:cNvPr id="12" name="Content Placeholder 2">
            <a:extLst>
              <a:ext uri="{FF2B5EF4-FFF2-40B4-BE49-F238E27FC236}">
                <a16:creationId xmlns:a16="http://schemas.microsoft.com/office/drawing/2014/main" id="{0B9AEB4B-60A6-84EE-5D7E-8ED265AB84BA}"/>
              </a:ext>
            </a:extLst>
          </p:cNvPr>
          <p:cNvSpPr txBox="1">
            <a:spLocks/>
          </p:cNvSpPr>
          <p:nvPr/>
        </p:nvSpPr>
        <p:spPr>
          <a:xfrm>
            <a:off x="180753" y="535199"/>
            <a:ext cx="2429097" cy="329886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2000" b="1" dirty="0">
                <a:solidFill>
                  <a:schemeClr val="bg1">
                    <a:alpha val="45000"/>
                  </a:schemeClr>
                </a:solidFill>
              </a:rPr>
              <a:t>Recap</a:t>
            </a:r>
          </a:p>
          <a:p>
            <a:pPr marL="0" indent="0">
              <a:spcAft>
                <a:spcPts val="1200"/>
              </a:spcAft>
              <a:buNone/>
            </a:pPr>
            <a:r>
              <a:rPr lang="en-US" sz="2000" b="1" dirty="0">
                <a:solidFill>
                  <a:schemeClr val="bg1">
                    <a:alpha val="45000"/>
                  </a:schemeClr>
                </a:solidFill>
              </a:rPr>
              <a:t>Annual Survey</a:t>
            </a:r>
          </a:p>
          <a:p>
            <a:pPr marL="0" indent="0">
              <a:spcAft>
                <a:spcPts val="1200"/>
              </a:spcAft>
              <a:buNone/>
            </a:pPr>
            <a:r>
              <a:rPr lang="en-US" sz="2000" b="1" dirty="0">
                <a:solidFill>
                  <a:schemeClr val="bg1">
                    <a:alpha val="45000"/>
                  </a:schemeClr>
                </a:solidFill>
              </a:rPr>
              <a:t>Student Enrollment</a:t>
            </a:r>
          </a:p>
          <a:p>
            <a:pPr marL="0" indent="0">
              <a:spcAft>
                <a:spcPts val="1200"/>
              </a:spcAft>
              <a:buNone/>
            </a:pPr>
            <a:r>
              <a:rPr lang="en-US" sz="2000" b="1" dirty="0">
                <a:solidFill>
                  <a:schemeClr val="bg1">
                    <a:alpha val="45000"/>
                  </a:schemeClr>
                </a:solidFill>
              </a:rPr>
              <a:t>Academic Year</a:t>
            </a:r>
          </a:p>
          <a:p>
            <a:pPr marL="0" indent="0">
              <a:spcAft>
                <a:spcPts val="1200"/>
              </a:spcAft>
              <a:buNone/>
            </a:pPr>
            <a:r>
              <a:rPr lang="en-US" sz="2000" b="1" dirty="0">
                <a:solidFill>
                  <a:schemeClr val="bg1">
                    <a:alpha val="45000"/>
                  </a:schemeClr>
                </a:solidFill>
              </a:rPr>
              <a:t>Course Audits</a:t>
            </a:r>
          </a:p>
          <a:p>
            <a:pPr marL="0" indent="0">
              <a:spcAft>
                <a:spcPts val="1200"/>
              </a:spcAft>
              <a:buNone/>
            </a:pPr>
            <a:r>
              <a:rPr lang="en-US" sz="2000" b="1" dirty="0">
                <a:solidFill>
                  <a:schemeClr val="bg1">
                    <a:alpha val="45000"/>
                  </a:schemeClr>
                </a:solidFill>
              </a:rPr>
              <a:t>Grad Students</a:t>
            </a:r>
          </a:p>
          <a:p>
            <a:pPr marL="0" indent="0">
              <a:spcAft>
                <a:spcPts val="1200"/>
              </a:spcAft>
              <a:buNone/>
            </a:pPr>
            <a:r>
              <a:rPr lang="en-US" sz="2000" b="1" dirty="0">
                <a:solidFill>
                  <a:schemeClr val="bg1">
                    <a:alpha val="45000"/>
                  </a:schemeClr>
                </a:solidFill>
              </a:rPr>
              <a:t>Dual-Enrolled/Dual-Credit</a:t>
            </a:r>
          </a:p>
          <a:p>
            <a:pPr marL="0" indent="0">
              <a:spcAft>
                <a:spcPts val="1200"/>
              </a:spcAft>
              <a:buNone/>
            </a:pPr>
            <a:r>
              <a:rPr lang="en-US" sz="2000" b="1" dirty="0">
                <a:solidFill>
                  <a:schemeClr val="bg1"/>
                </a:solidFill>
              </a:rPr>
              <a:t>Non-Fed Recognized</a:t>
            </a:r>
          </a:p>
        </p:txBody>
      </p:sp>
      <p:pic>
        <p:nvPicPr>
          <p:cNvPr id="14" name="Picture 13" descr="A blue bird with yellow text&#10;&#10;Description automatically generated">
            <a:extLst>
              <a:ext uri="{FF2B5EF4-FFF2-40B4-BE49-F238E27FC236}">
                <a16:creationId xmlns:a16="http://schemas.microsoft.com/office/drawing/2014/main" id="{2B9BB79F-BB31-D819-7D37-6464E5B84689}"/>
              </a:ext>
            </a:extLst>
          </p:cNvPr>
          <p:cNvPicPr>
            <a:picLocks noChangeAspect="1"/>
          </p:cNvPicPr>
          <p:nvPr/>
        </p:nvPicPr>
        <p:blipFill rotWithShape="1">
          <a:blip r:embed="rId3">
            <a:extLst>
              <a:ext uri="{28A0092B-C50C-407E-A947-70E740481C1C}">
                <a14:useLocalDpi xmlns:a14="http://schemas.microsoft.com/office/drawing/2010/main" val="0"/>
              </a:ext>
            </a:extLst>
          </a:blip>
          <a:srcRect t="7053"/>
          <a:stretch/>
        </p:blipFill>
        <p:spPr>
          <a:xfrm>
            <a:off x="568139" y="5697956"/>
            <a:ext cx="2898961" cy="1102894"/>
          </a:xfrm>
          <a:prstGeom prst="rect">
            <a:avLst/>
          </a:prstGeom>
          <a:solidFill>
            <a:srgbClr val="132330"/>
          </a:solidFill>
        </p:spPr>
      </p:pic>
      <p:sp>
        <p:nvSpPr>
          <p:cNvPr id="6" name="Content Placeholder 7">
            <a:extLst>
              <a:ext uri="{FF2B5EF4-FFF2-40B4-BE49-F238E27FC236}">
                <a16:creationId xmlns:a16="http://schemas.microsoft.com/office/drawing/2014/main" id="{A2ADEC08-54CF-A910-2542-13D5732A5AB6}"/>
              </a:ext>
            </a:extLst>
          </p:cNvPr>
          <p:cNvSpPr txBox="1">
            <a:spLocks/>
          </p:cNvSpPr>
          <p:nvPr/>
        </p:nvSpPr>
        <p:spPr>
          <a:xfrm>
            <a:off x="3183414" y="923293"/>
            <a:ext cx="8506355" cy="1186059"/>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Landscape of Non-Federally Recognized Indigenous Students at TCUs (e.g., state recognized tribes, student lacks necessary documentation for enrollment)</a:t>
            </a:r>
            <a:endParaRPr lang="en-US" sz="1100" dirty="0"/>
          </a:p>
        </p:txBody>
      </p:sp>
      <p:sp>
        <p:nvSpPr>
          <p:cNvPr id="11" name="Content Placeholder 7">
            <a:extLst>
              <a:ext uri="{FF2B5EF4-FFF2-40B4-BE49-F238E27FC236}">
                <a16:creationId xmlns:a16="http://schemas.microsoft.com/office/drawing/2014/main" id="{CD85E19E-78F2-997A-5F25-BAC907880CA9}"/>
              </a:ext>
            </a:extLst>
          </p:cNvPr>
          <p:cNvSpPr txBox="1">
            <a:spLocks/>
          </p:cNvSpPr>
          <p:nvPr/>
        </p:nvSpPr>
        <p:spPr>
          <a:xfrm>
            <a:off x="4125191" y="4665514"/>
            <a:ext cx="2712027" cy="817420"/>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Avg. % of student pop that are Non-Federally Recognized Indigenous</a:t>
            </a:r>
            <a:endParaRPr lang="en-US" sz="700" dirty="0"/>
          </a:p>
        </p:txBody>
      </p:sp>
      <p:sp>
        <p:nvSpPr>
          <p:cNvPr id="13" name="Content Placeholder 7">
            <a:extLst>
              <a:ext uri="{FF2B5EF4-FFF2-40B4-BE49-F238E27FC236}">
                <a16:creationId xmlns:a16="http://schemas.microsoft.com/office/drawing/2014/main" id="{43CB607E-66CE-5C13-5DA9-95312D373346}"/>
              </a:ext>
            </a:extLst>
          </p:cNvPr>
          <p:cNvSpPr txBox="1">
            <a:spLocks/>
          </p:cNvSpPr>
          <p:nvPr/>
        </p:nvSpPr>
        <p:spPr>
          <a:xfrm>
            <a:off x="3183414" y="4665514"/>
            <a:ext cx="941777" cy="817420"/>
          </a:xfrm>
          <a:prstGeom prst="rect">
            <a:avLst/>
          </a:prstGeom>
        </p:spPr>
        <p:txBody>
          <a:bodyPr vert="horz" lIns="91440" tIns="45720" rIns="91440" bIns="45720" numCol="1"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b="1" dirty="0"/>
              <a:t>10%</a:t>
            </a:r>
            <a:endParaRPr lang="en-US" sz="1050" b="1" dirty="0"/>
          </a:p>
        </p:txBody>
      </p:sp>
      <p:sp>
        <p:nvSpPr>
          <p:cNvPr id="15" name="Content Placeholder 7">
            <a:extLst>
              <a:ext uri="{FF2B5EF4-FFF2-40B4-BE49-F238E27FC236}">
                <a16:creationId xmlns:a16="http://schemas.microsoft.com/office/drawing/2014/main" id="{B1405EA8-C7CA-F8DE-CF6C-2540284896EE}"/>
              </a:ext>
            </a:extLst>
          </p:cNvPr>
          <p:cNvSpPr txBox="1">
            <a:spLocks/>
          </p:cNvSpPr>
          <p:nvPr/>
        </p:nvSpPr>
        <p:spPr>
          <a:xfrm>
            <a:off x="8546215" y="4665514"/>
            <a:ext cx="3008471" cy="817420"/>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Institutions that find this information Not at All/Slightly Useful</a:t>
            </a:r>
            <a:endParaRPr lang="en-US" sz="700" dirty="0"/>
          </a:p>
        </p:txBody>
      </p:sp>
      <p:sp>
        <p:nvSpPr>
          <p:cNvPr id="16" name="Content Placeholder 7">
            <a:extLst>
              <a:ext uri="{FF2B5EF4-FFF2-40B4-BE49-F238E27FC236}">
                <a16:creationId xmlns:a16="http://schemas.microsoft.com/office/drawing/2014/main" id="{78ABBB31-ADDF-ACFA-0FF7-8C99C7D8F9F4}"/>
              </a:ext>
            </a:extLst>
          </p:cNvPr>
          <p:cNvSpPr txBox="1">
            <a:spLocks/>
          </p:cNvSpPr>
          <p:nvPr/>
        </p:nvSpPr>
        <p:spPr>
          <a:xfrm>
            <a:off x="7620519" y="4665514"/>
            <a:ext cx="925696" cy="817420"/>
          </a:xfrm>
          <a:prstGeom prst="rect">
            <a:avLst/>
          </a:prstGeom>
        </p:spPr>
        <p:txBody>
          <a:bodyPr vert="horz" lIns="91440" tIns="45720" rIns="91440" bIns="45720" numCol="1"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b="1" dirty="0"/>
              <a:t>76%</a:t>
            </a:r>
            <a:endParaRPr lang="en-US" sz="1050" b="1" dirty="0"/>
          </a:p>
        </p:txBody>
      </p:sp>
      <p:graphicFrame>
        <p:nvGraphicFramePr>
          <p:cNvPr id="2" name="Chart 1">
            <a:extLst>
              <a:ext uri="{FF2B5EF4-FFF2-40B4-BE49-F238E27FC236}">
                <a16:creationId xmlns:a16="http://schemas.microsoft.com/office/drawing/2014/main" id="{D74AF08C-90AE-2EA9-E154-41B5FFEF0CA5}"/>
              </a:ext>
            </a:extLst>
          </p:cNvPr>
          <p:cNvGraphicFramePr>
            <a:graphicFrameLocks/>
          </p:cNvGraphicFramePr>
          <p:nvPr>
            <p:extLst>
              <p:ext uri="{D42A27DB-BD31-4B8C-83A1-F6EECF244321}">
                <p14:modId xmlns:p14="http://schemas.microsoft.com/office/powerpoint/2010/main" val="1518351311"/>
              </p:ext>
            </p:extLst>
          </p:nvPr>
        </p:nvGraphicFramePr>
        <p:xfrm>
          <a:off x="3673807" y="1922314"/>
          <a:ext cx="3538728"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Chart 3">
            <a:extLst>
              <a:ext uri="{FF2B5EF4-FFF2-40B4-BE49-F238E27FC236}">
                <a16:creationId xmlns:a16="http://schemas.microsoft.com/office/drawing/2014/main" id="{ADE52DCC-3599-BB2C-A4D0-C026BEE545F0}"/>
              </a:ext>
            </a:extLst>
          </p:cNvPr>
          <p:cNvGraphicFramePr>
            <a:graphicFrameLocks/>
          </p:cNvGraphicFramePr>
          <p:nvPr>
            <p:extLst>
              <p:ext uri="{D42A27DB-BD31-4B8C-83A1-F6EECF244321}">
                <p14:modId xmlns:p14="http://schemas.microsoft.com/office/powerpoint/2010/main" val="3338257157"/>
              </p:ext>
            </p:extLst>
          </p:nvPr>
        </p:nvGraphicFramePr>
        <p:xfrm>
          <a:off x="7737691" y="1922314"/>
          <a:ext cx="3538728"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16194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D3764-6DFC-C1FB-A80F-0EF59200349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79A0B055-62A7-46A7-9F8A-D8439A36A7DE}"/>
              </a:ext>
            </a:extLst>
          </p:cNvPr>
          <p:cNvSpPr/>
          <p:nvPr/>
        </p:nvSpPr>
        <p:spPr>
          <a:xfrm>
            <a:off x="0" y="0"/>
            <a:ext cx="2679405" cy="5615940"/>
          </a:xfrm>
          <a:prstGeom prst="rect">
            <a:avLst/>
          </a:prstGeom>
          <a:solidFill>
            <a:srgbClr val="3D8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60D1A8DC-AF98-A60D-0449-33A2D9D3984F}"/>
              </a:ext>
            </a:extLst>
          </p:cNvPr>
          <p:cNvSpPr>
            <a:spLocks noGrp="1"/>
          </p:cNvSpPr>
          <p:nvPr>
            <p:ph sz="half" idx="2"/>
          </p:nvPr>
        </p:nvSpPr>
        <p:spPr>
          <a:xfrm>
            <a:off x="3105210" y="357052"/>
            <a:ext cx="8584559" cy="867854"/>
          </a:xfrm>
        </p:spPr>
        <p:txBody>
          <a:bodyPr numCol="1">
            <a:normAutofit fontScale="92500"/>
          </a:bodyPr>
          <a:lstStyle/>
          <a:p>
            <a:pPr marL="0" indent="0">
              <a:spcAft>
                <a:spcPts val="1200"/>
              </a:spcAft>
              <a:buNone/>
            </a:pPr>
            <a:r>
              <a:rPr lang="en-US" sz="3200" u="sng" dirty="0"/>
              <a:t>Non-Federally Recognized Indigenous Students</a:t>
            </a:r>
          </a:p>
        </p:txBody>
      </p:sp>
      <p:sp>
        <p:nvSpPr>
          <p:cNvPr id="12" name="Content Placeholder 2">
            <a:extLst>
              <a:ext uri="{FF2B5EF4-FFF2-40B4-BE49-F238E27FC236}">
                <a16:creationId xmlns:a16="http://schemas.microsoft.com/office/drawing/2014/main" id="{2C89AA87-3075-7217-0B22-60D101971115}"/>
              </a:ext>
            </a:extLst>
          </p:cNvPr>
          <p:cNvSpPr txBox="1">
            <a:spLocks/>
          </p:cNvSpPr>
          <p:nvPr/>
        </p:nvSpPr>
        <p:spPr>
          <a:xfrm>
            <a:off x="180753" y="535199"/>
            <a:ext cx="2429097" cy="329886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2000" b="1" dirty="0">
                <a:solidFill>
                  <a:schemeClr val="bg1">
                    <a:alpha val="45000"/>
                  </a:schemeClr>
                </a:solidFill>
              </a:rPr>
              <a:t>Recap</a:t>
            </a:r>
          </a:p>
          <a:p>
            <a:pPr marL="0" indent="0">
              <a:spcAft>
                <a:spcPts val="1200"/>
              </a:spcAft>
              <a:buNone/>
            </a:pPr>
            <a:r>
              <a:rPr lang="en-US" sz="2000" b="1" dirty="0">
                <a:solidFill>
                  <a:schemeClr val="bg1">
                    <a:alpha val="45000"/>
                  </a:schemeClr>
                </a:solidFill>
              </a:rPr>
              <a:t>Annual Survey</a:t>
            </a:r>
          </a:p>
          <a:p>
            <a:pPr marL="0" indent="0">
              <a:spcAft>
                <a:spcPts val="1200"/>
              </a:spcAft>
              <a:buNone/>
            </a:pPr>
            <a:r>
              <a:rPr lang="en-US" sz="2000" b="1" dirty="0">
                <a:solidFill>
                  <a:schemeClr val="bg1">
                    <a:alpha val="45000"/>
                  </a:schemeClr>
                </a:solidFill>
              </a:rPr>
              <a:t>Student Enrollment</a:t>
            </a:r>
          </a:p>
          <a:p>
            <a:pPr marL="0" indent="0">
              <a:spcAft>
                <a:spcPts val="1200"/>
              </a:spcAft>
              <a:buNone/>
            </a:pPr>
            <a:r>
              <a:rPr lang="en-US" sz="2000" b="1" dirty="0">
                <a:solidFill>
                  <a:schemeClr val="bg1">
                    <a:alpha val="45000"/>
                  </a:schemeClr>
                </a:solidFill>
              </a:rPr>
              <a:t>Academic Year</a:t>
            </a:r>
          </a:p>
          <a:p>
            <a:pPr marL="0" indent="0">
              <a:spcAft>
                <a:spcPts val="1200"/>
              </a:spcAft>
              <a:buNone/>
            </a:pPr>
            <a:r>
              <a:rPr lang="en-US" sz="2000" b="1" dirty="0">
                <a:solidFill>
                  <a:schemeClr val="bg1">
                    <a:alpha val="45000"/>
                  </a:schemeClr>
                </a:solidFill>
              </a:rPr>
              <a:t>Course Audits</a:t>
            </a:r>
          </a:p>
          <a:p>
            <a:pPr marL="0" indent="0">
              <a:spcAft>
                <a:spcPts val="1200"/>
              </a:spcAft>
              <a:buNone/>
            </a:pPr>
            <a:r>
              <a:rPr lang="en-US" sz="2000" b="1" dirty="0">
                <a:solidFill>
                  <a:schemeClr val="bg1">
                    <a:alpha val="45000"/>
                  </a:schemeClr>
                </a:solidFill>
              </a:rPr>
              <a:t>Grad Students</a:t>
            </a:r>
          </a:p>
          <a:p>
            <a:pPr marL="0" indent="0">
              <a:spcAft>
                <a:spcPts val="1200"/>
              </a:spcAft>
              <a:buNone/>
            </a:pPr>
            <a:r>
              <a:rPr lang="en-US" sz="2000" b="1" dirty="0">
                <a:solidFill>
                  <a:schemeClr val="bg1">
                    <a:alpha val="45000"/>
                  </a:schemeClr>
                </a:solidFill>
              </a:rPr>
              <a:t>Dual-Enrolled/Dual-Credit</a:t>
            </a:r>
          </a:p>
          <a:p>
            <a:pPr marL="0" indent="0">
              <a:spcAft>
                <a:spcPts val="1200"/>
              </a:spcAft>
              <a:buNone/>
            </a:pPr>
            <a:r>
              <a:rPr lang="en-US" sz="2000" b="1" dirty="0">
                <a:solidFill>
                  <a:schemeClr val="bg1"/>
                </a:solidFill>
              </a:rPr>
              <a:t>Non-Fed Recognized</a:t>
            </a:r>
          </a:p>
        </p:txBody>
      </p:sp>
      <p:pic>
        <p:nvPicPr>
          <p:cNvPr id="14" name="Picture 13" descr="A blue bird with yellow text&#10;&#10;Description automatically generated">
            <a:extLst>
              <a:ext uri="{FF2B5EF4-FFF2-40B4-BE49-F238E27FC236}">
                <a16:creationId xmlns:a16="http://schemas.microsoft.com/office/drawing/2014/main" id="{13F342A3-1C79-02C6-698A-233E079CB4F9}"/>
              </a:ext>
            </a:extLst>
          </p:cNvPr>
          <p:cNvPicPr>
            <a:picLocks noChangeAspect="1"/>
          </p:cNvPicPr>
          <p:nvPr/>
        </p:nvPicPr>
        <p:blipFill rotWithShape="1">
          <a:blip r:embed="rId3">
            <a:extLst>
              <a:ext uri="{28A0092B-C50C-407E-A947-70E740481C1C}">
                <a14:useLocalDpi xmlns:a14="http://schemas.microsoft.com/office/drawing/2010/main" val="0"/>
              </a:ext>
            </a:extLst>
          </a:blip>
          <a:srcRect t="7053"/>
          <a:stretch/>
        </p:blipFill>
        <p:spPr>
          <a:xfrm>
            <a:off x="568139" y="5697956"/>
            <a:ext cx="2898961" cy="1102894"/>
          </a:xfrm>
          <a:prstGeom prst="rect">
            <a:avLst/>
          </a:prstGeom>
          <a:solidFill>
            <a:srgbClr val="132330"/>
          </a:solidFill>
        </p:spPr>
      </p:pic>
      <p:sp>
        <p:nvSpPr>
          <p:cNvPr id="6" name="Content Placeholder 7">
            <a:extLst>
              <a:ext uri="{FF2B5EF4-FFF2-40B4-BE49-F238E27FC236}">
                <a16:creationId xmlns:a16="http://schemas.microsoft.com/office/drawing/2014/main" id="{1EF97A30-68FC-7E4E-1427-9C3762DED54F}"/>
              </a:ext>
            </a:extLst>
          </p:cNvPr>
          <p:cNvSpPr txBox="1">
            <a:spLocks/>
          </p:cNvSpPr>
          <p:nvPr/>
        </p:nvSpPr>
        <p:spPr>
          <a:xfrm>
            <a:off x="3183414" y="923293"/>
            <a:ext cx="8506355" cy="1186059"/>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t>Landscape of Non-Federally Recognized Indigenous Students at TCUs (e.g., state recognized tribes, student lacks necessary documentation for enrollment)</a:t>
            </a:r>
            <a:endParaRPr lang="en-US" sz="1100" dirty="0"/>
          </a:p>
        </p:txBody>
      </p:sp>
      <p:grpSp>
        <p:nvGrpSpPr>
          <p:cNvPr id="20" name="Group 19">
            <a:extLst>
              <a:ext uri="{FF2B5EF4-FFF2-40B4-BE49-F238E27FC236}">
                <a16:creationId xmlns:a16="http://schemas.microsoft.com/office/drawing/2014/main" id="{B3E8450D-B7D6-6174-4847-13CDC42D5BAC}"/>
              </a:ext>
            </a:extLst>
          </p:cNvPr>
          <p:cNvGrpSpPr/>
          <p:nvPr/>
        </p:nvGrpSpPr>
        <p:grpSpPr>
          <a:xfrm>
            <a:off x="3183414" y="3356253"/>
            <a:ext cx="3653804" cy="817420"/>
            <a:chOff x="3183414" y="4665514"/>
            <a:chExt cx="3653804" cy="817420"/>
          </a:xfrm>
        </p:grpSpPr>
        <p:sp>
          <p:nvSpPr>
            <p:cNvPr id="11" name="Content Placeholder 7">
              <a:extLst>
                <a:ext uri="{FF2B5EF4-FFF2-40B4-BE49-F238E27FC236}">
                  <a16:creationId xmlns:a16="http://schemas.microsoft.com/office/drawing/2014/main" id="{C9A3AFC8-CA90-FF31-F579-A64DB529C19B}"/>
                </a:ext>
              </a:extLst>
            </p:cNvPr>
            <p:cNvSpPr txBox="1">
              <a:spLocks/>
            </p:cNvSpPr>
            <p:nvPr/>
          </p:nvSpPr>
          <p:spPr>
            <a:xfrm>
              <a:off x="4125191" y="4665514"/>
              <a:ext cx="2712027" cy="817420"/>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500" dirty="0"/>
                <a:t>Avg. % of student pop that are Non-Federally Recognized Indigenous</a:t>
              </a:r>
            </a:p>
          </p:txBody>
        </p:sp>
        <p:sp>
          <p:nvSpPr>
            <p:cNvPr id="13" name="Content Placeholder 7">
              <a:extLst>
                <a:ext uri="{FF2B5EF4-FFF2-40B4-BE49-F238E27FC236}">
                  <a16:creationId xmlns:a16="http://schemas.microsoft.com/office/drawing/2014/main" id="{9EE22D75-0705-6576-66E2-7B2BBF444B87}"/>
                </a:ext>
              </a:extLst>
            </p:cNvPr>
            <p:cNvSpPr txBox="1">
              <a:spLocks/>
            </p:cNvSpPr>
            <p:nvPr/>
          </p:nvSpPr>
          <p:spPr>
            <a:xfrm>
              <a:off x="3183414" y="4665514"/>
              <a:ext cx="941777" cy="817420"/>
            </a:xfrm>
            <a:prstGeom prst="rect">
              <a:avLst/>
            </a:prstGeom>
          </p:spPr>
          <p:txBody>
            <a:bodyPr vert="horz" lIns="91440" tIns="45720" rIns="91440" bIns="45720" numCol="1"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b="1" dirty="0"/>
                <a:t>10%</a:t>
              </a:r>
              <a:endParaRPr lang="en-US" sz="1050" b="1" dirty="0"/>
            </a:p>
          </p:txBody>
        </p:sp>
      </p:grpSp>
      <p:grpSp>
        <p:nvGrpSpPr>
          <p:cNvPr id="19" name="Group 18">
            <a:extLst>
              <a:ext uri="{FF2B5EF4-FFF2-40B4-BE49-F238E27FC236}">
                <a16:creationId xmlns:a16="http://schemas.microsoft.com/office/drawing/2014/main" id="{F5BA6F50-6021-24CD-B546-C7C493F771DA}"/>
              </a:ext>
            </a:extLst>
          </p:cNvPr>
          <p:cNvGrpSpPr/>
          <p:nvPr/>
        </p:nvGrpSpPr>
        <p:grpSpPr>
          <a:xfrm>
            <a:off x="7620519" y="3356253"/>
            <a:ext cx="3934167" cy="817420"/>
            <a:chOff x="7620519" y="4665514"/>
            <a:chExt cx="3934167" cy="817420"/>
          </a:xfrm>
        </p:grpSpPr>
        <p:sp>
          <p:nvSpPr>
            <p:cNvPr id="15" name="Content Placeholder 7">
              <a:extLst>
                <a:ext uri="{FF2B5EF4-FFF2-40B4-BE49-F238E27FC236}">
                  <a16:creationId xmlns:a16="http://schemas.microsoft.com/office/drawing/2014/main" id="{ECC7F0B6-4DC5-373C-8F7A-BC537D30D07A}"/>
                </a:ext>
              </a:extLst>
            </p:cNvPr>
            <p:cNvSpPr txBox="1">
              <a:spLocks/>
            </p:cNvSpPr>
            <p:nvPr/>
          </p:nvSpPr>
          <p:spPr>
            <a:xfrm>
              <a:off x="8546215" y="4665514"/>
              <a:ext cx="3008471" cy="817420"/>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500" dirty="0"/>
                <a:t>Institutions that find this information Not at All/Slightly Useful</a:t>
              </a:r>
            </a:p>
          </p:txBody>
        </p:sp>
        <p:sp>
          <p:nvSpPr>
            <p:cNvPr id="16" name="Content Placeholder 7">
              <a:extLst>
                <a:ext uri="{FF2B5EF4-FFF2-40B4-BE49-F238E27FC236}">
                  <a16:creationId xmlns:a16="http://schemas.microsoft.com/office/drawing/2014/main" id="{3A4461DC-1511-5222-CFB4-38DAE55FA3AD}"/>
                </a:ext>
              </a:extLst>
            </p:cNvPr>
            <p:cNvSpPr txBox="1">
              <a:spLocks/>
            </p:cNvSpPr>
            <p:nvPr/>
          </p:nvSpPr>
          <p:spPr>
            <a:xfrm>
              <a:off x="7620519" y="4665514"/>
              <a:ext cx="925696" cy="817420"/>
            </a:xfrm>
            <a:prstGeom prst="rect">
              <a:avLst/>
            </a:prstGeom>
          </p:spPr>
          <p:txBody>
            <a:bodyPr vert="horz" lIns="91440" tIns="45720" rIns="91440" bIns="45720" numCol="1"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b="1" dirty="0"/>
                <a:t>76%</a:t>
              </a:r>
              <a:endParaRPr lang="en-US" sz="1050" b="1" dirty="0"/>
            </a:p>
          </p:txBody>
        </p:sp>
      </p:grpSp>
      <p:grpSp>
        <p:nvGrpSpPr>
          <p:cNvPr id="17" name="Group 16">
            <a:extLst>
              <a:ext uri="{FF2B5EF4-FFF2-40B4-BE49-F238E27FC236}">
                <a16:creationId xmlns:a16="http://schemas.microsoft.com/office/drawing/2014/main" id="{3E5D6EC7-DF83-1E93-9248-BE735C59DA29}"/>
              </a:ext>
            </a:extLst>
          </p:cNvPr>
          <p:cNvGrpSpPr/>
          <p:nvPr/>
        </p:nvGrpSpPr>
        <p:grpSpPr>
          <a:xfrm>
            <a:off x="3183414" y="2184325"/>
            <a:ext cx="3653804" cy="817420"/>
            <a:chOff x="3183414" y="3553823"/>
            <a:chExt cx="3653804" cy="817420"/>
          </a:xfrm>
        </p:grpSpPr>
        <p:sp>
          <p:nvSpPr>
            <p:cNvPr id="3" name="Content Placeholder 7">
              <a:extLst>
                <a:ext uri="{FF2B5EF4-FFF2-40B4-BE49-F238E27FC236}">
                  <a16:creationId xmlns:a16="http://schemas.microsoft.com/office/drawing/2014/main" id="{8B68D784-21C5-A7A7-D70D-A3E741DA2DA5}"/>
                </a:ext>
              </a:extLst>
            </p:cNvPr>
            <p:cNvSpPr txBox="1">
              <a:spLocks/>
            </p:cNvSpPr>
            <p:nvPr/>
          </p:nvSpPr>
          <p:spPr>
            <a:xfrm>
              <a:off x="4125191" y="3553823"/>
              <a:ext cx="2712027" cy="817420"/>
            </a:xfrm>
            <a:prstGeom prst="rect">
              <a:avLst/>
            </a:prstGeom>
          </p:spPr>
          <p:txBody>
            <a:bodyPr vert="horz" lIns="91440" tIns="45720" rIns="91440" bIns="45720" numCol="1"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Institutions have/had enrolled Non-Federally Recognized Indigenous students</a:t>
              </a:r>
              <a:endParaRPr lang="en-US" sz="700" dirty="0"/>
            </a:p>
          </p:txBody>
        </p:sp>
        <p:sp>
          <p:nvSpPr>
            <p:cNvPr id="7" name="Content Placeholder 7">
              <a:extLst>
                <a:ext uri="{FF2B5EF4-FFF2-40B4-BE49-F238E27FC236}">
                  <a16:creationId xmlns:a16="http://schemas.microsoft.com/office/drawing/2014/main" id="{050A5ABC-9002-2EF1-767E-9BB48476826C}"/>
                </a:ext>
              </a:extLst>
            </p:cNvPr>
            <p:cNvSpPr txBox="1">
              <a:spLocks/>
            </p:cNvSpPr>
            <p:nvPr/>
          </p:nvSpPr>
          <p:spPr>
            <a:xfrm>
              <a:off x="3183414" y="3553823"/>
              <a:ext cx="941777" cy="817420"/>
            </a:xfrm>
            <a:prstGeom prst="rect">
              <a:avLst/>
            </a:prstGeom>
          </p:spPr>
          <p:txBody>
            <a:bodyPr vert="horz" lIns="91440" tIns="45720" rIns="91440" bIns="45720" numCol="1"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b="1" dirty="0"/>
                <a:t>75%</a:t>
              </a:r>
              <a:endParaRPr lang="en-US" sz="1050" b="1" dirty="0"/>
            </a:p>
          </p:txBody>
        </p:sp>
      </p:grpSp>
      <p:grpSp>
        <p:nvGrpSpPr>
          <p:cNvPr id="18" name="Group 17">
            <a:extLst>
              <a:ext uri="{FF2B5EF4-FFF2-40B4-BE49-F238E27FC236}">
                <a16:creationId xmlns:a16="http://schemas.microsoft.com/office/drawing/2014/main" id="{6E4BFD6A-5EAB-FF44-E3E3-28D9C46AF016}"/>
              </a:ext>
            </a:extLst>
          </p:cNvPr>
          <p:cNvGrpSpPr/>
          <p:nvPr/>
        </p:nvGrpSpPr>
        <p:grpSpPr>
          <a:xfrm>
            <a:off x="7620519" y="2184325"/>
            <a:ext cx="3934167" cy="817420"/>
            <a:chOff x="7620519" y="3553823"/>
            <a:chExt cx="3934167" cy="817420"/>
          </a:xfrm>
        </p:grpSpPr>
        <p:sp>
          <p:nvSpPr>
            <p:cNvPr id="9" name="Content Placeholder 7">
              <a:extLst>
                <a:ext uri="{FF2B5EF4-FFF2-40B4-BE49-F238E27FC236}">
                  <a16:creationId xmlns:a16="http://schemas.microsoft.com/office/drawing/2014/main" id="{6BDE25A1-8274-0068-E316-FAC4BC2EB510}"/>
                </a:ext>
              </a:extLst>
            </p:cNvPr>
            <p:cNvSpPr txBox="1">
              <a:spLocks/>
            </p:cNvSpPr>
            <p:nvPr/>
          </p:nvSpPr>
          <p:spPr>
            <a:xfrm>
              <a:off x="8546215" y="3553823"/>
              <a:ext cx="3008471" cy="817420"/>
            </a:xfrm>
            <a:prstGeom prst="rect">
              <a:avLst/>
            </a:prstGeom>
          </p:spPr>
          <p:txBody>
            <a:bodyPr vert="horz" lIns="91440" tIns="45720" rIns="91440" bIns="45720" numCol="1"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Institutions can now/with time identify Non-Federally Recognized Indigenous Students</a:t>
              </a:r>
              <a:endParaRPr lang="en-US" sz="700" dirty="0"/>
            </a:p>
          </p:txBody>
        </p:sp>
        <p:sp>
          <p:nvSpPr>
            <p:cNvPr id="10" name="Content Placeholder 7">
              <a:extLst>
                <a:ext uri="{FF2B5EF4-FFF2-40B4-BE49-F238E27FC236}">
                  <a16:creationId xmlns:a16="http://schemas.microsoft.com/office/drawing/2014/main" id="{91872FD2-BF77-BFBB-C9AE-75D8D26AAA82}"/>
                </a:ext>
              </a:extLst>
            </p:cNvPr>
            <p:cNvSpPr txBox="1">
              <a:spLocks/>
            </p:cNvSpPr>
            <p:nvPr/>
          </p:nvSpPr>
          <p:spPr>
            <a:xfrm>
              <a:off x="7620519" y="3553823"/>
              <a:ext cx="925696" cy="817420"/>
            </a:xfrm>
            <a:prstGeom prst="rect">
              <a:avLst/>
            </a:prstGeom>
          </p:spPr>
          <p:txBody>
            <a:bodyPr vert="horz" lIns="91440" tIns="45720" rIns="91440" bIns="45720" numCol="1"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Arial" panose="020B0604020202020204" pitchFamily="34" charset="0"/>
                <a:buNone/>
              </a:pPr>
              <a:r>
                <a:rPr lang="en-US" b="1" dirty="0"/>
                <a:t>58%</a:t>
              </a:r>
              <a:endParaRPr lang="en-US" sz="1050" b="1" dirty="0"/>
            </a:p>
          </p:txBody>
        </p:sp>
      </p:grpSp>
      <p:sp>
        <p:nvSpPr>
          <p:cNvPr id="21" name="Content Placeholder 7">
            <a:extLst>
              <a:ext uri="{FF2B5EF4-FFF2-40B4-BE49-F238E27FC236}">
                <a16:creationId xmlns:a16="http://schemas.microsoft.com/office/drawing/2014/main" id="{6F9EA796-F9E6-6FA7-54C8-3BFB932B04F7}"/>
              </a:ext>
            </a:extLst>
          </p:cNvPr>
          <p:cNvSpPr txBox="1">
            <a:spLocks/>
          </p:cNvSpPr>
          <p:nvPr/>
        </p:nvSpPr>
        <p:spPr>
          <a:xfrm>
            <a:off x="3105209" y="4571719"/>
            <a:ext cx="8584559" cy="867854"/>
          </a:xfrm>
          <a:prstGeom prst="rect">
            <a:avLst/>
          </a:prstGeom>
        </p:spPr>
        <p:txBody>
          <a:bodyPr vert="horz" lIns="91440" tIns="45720" rIns="91440" bIns="45720" numCol="1"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Aft>
                <a:spcPts val="1200"/>
              </a:spcAft>
              <a:buFont typeface="Arial" panose="020B0604020202020204" pitchFamily="34" charset="0"/>
              <a:buNone/>
            </a:pPr>
            <a:r>
              <a:rPr lang="en-US" sz="3200" dirty="0"/>
              <a:t>Given responses, should we further explore adding metrics to assess Non-Federally Recognized Indigenous Students at TCUs?</a:t>
            </a:r>
          </a:p>
        </p:txBody>
      </p:sp>
    </p:spTree>
    <p:extLst>
      <p:ext uri="{BB962C8B-B14F-4D97-AF65-F5344CB8AC3E}">
        <p14:creationId xmlns:p14="http://schemas.microsoft.com/office/powerpoint/2010/main" val="2440360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143B7D-03D3-85AB-3E72-057B0225BEA9}"/>
              </a:ext>
            </a:extLst>
          </p:cNvPr>
          <p:cNvSpPr/>
          <p:nvPr/>
        </p:nvSpPr>
        <p:spPr>
          <a:xfrm>
            <a:off x="0" y="0"/>
            <a:ext cx="2679405" cy="5615940"/>
          </a:xfrm>
          <a:prstGeom prst="rect">
            <a:avLst/>
          </a:prstGeom>
          <a:solidFill>
            <a:srgbClr val="3D8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22D974A3-1E5C-655F-BE22-566E112207DF}"/>
              </a:ext>
            </a:extLst>
          </p:cNvPr>
          <p:cNvSpPr>
            <a:spLocks noGrp="1"/>
          </p:cNvSpPr>
          <p:nvPr>
            <p:ph sz="half" idx="2"/>
          </p:nvPr>
        </p:nvSpPr>
        <p:spPr>
          <a:xfrm>
            <a:off x="2987190" y="423818"/>
            <a:ext cx="8588283" cy="4818742"/>
          </a:xfrm>
        </p:spPr>
        <p:txBody>
          <a:bodyPr>
            <a:normAutofit/>
          </a:bodyPr>
          <a:lstStyle/>
          <a:p>
            <a:pPr marL="0" indent="0">
              <a:spcAft>
                <a:spcPts val="1200"/>
              </a:spcAft>
              <a:buNone/>
            </a:pPr>
            <a:r>
              <a:rPr lang="en-US" u="sng" dirty="0"/>
              <a:t>Next Steps</a:t>
            </a:r>
          </a:p>
          <a:p>
            <a:pPr marL="0" lvl="1" indent="0">
              <a:spcBef>
                <a:spcPts val="1200"/>
              </a:spcBef>
              <a:buNone/>
            </a:pPr>
            <a:r>
              <a:rPr lang="en-US" dirty="0">
                <a:solidFill>
                  <a:srgbClr val="111111"/>
                </a:solidFill>
                <a:latin typeface="-apple-system"/>
              </a:rPr>
              <a:t>NFL Competition Committee Format?:</a:t>
            </a:r>
          </a:p>
          <a:p>
            <a:pPr lvl="1">
              <a:spcBef>
                <a:spcPts val="1200"/>
              </a:spcBef>
            </a:pPr>
            <a:r>
              <a:rPr lang="en-US" sz="2000" b="0" i="0" dirty="0">
                <a:solidFill>
                  <a:srgbClr val="111111"/>
                </a:solidFill>
                <a:effectLst/>
                <a:latin typeface="-apple-system"/>
              </a:rPr>
              <a:t>Meets once a year following the Super Bowl to discuss issues that occurred during the previous year that need to be addressed.</a:t>
            </a:r>
          </a:p>
          <a:p>
            <a:pPr lvl="1">
              <a:spcBef>
                <a:spcPts val="1200"/>
              </a:spcBef>
            </a:pPr>
            <a:r>
              <a:rPr lang="en-US" sz="2000" dirty="0">
                <a:solidFill>
                  <a:srgbClr val="111111"/>
                </a:solidFill>
                <a:latin typeface="-apple-system"/>
              </a:rPr>
              <a:t>Have an AIMS Committee meet once a year in between collection cycles to address any issues from the past cycle.</a:t>
            </a:r>
          </a:p>
          <a:p>
            <a:pPr lvl="1">
              <a:spcBef>
                <a:spcPts val="1200"/>
              </a:spcBef>
            </a:pPr>
            <a:r>
              <a:rPr lang="en-US" sz="2000" b="0" i="0" dirty="0">
                <a:solidFill>
                  <a:srgbClr val="111111"/>
                </a:solidFill>
                <a:effectLst/>
                <a:latin typeface="-apple-system"/>
              </a:rPr>
              <a:t>W</a:t>
            </a:r>
            <a:r>
              <a:rPr lang="en-US" sz="2000" dirty="0">
                <a:solidFill>
                  <a:srgbClr val="111111"/>
                </a:solidFill>
                <a:latin typeface="-apple-system"/>
              </a:rPr>
              <a:t>ill reach out during IRC meeting to gauge interest</a:t>
            </a:r>
            <a:endParaRPr lang="en-US" sz="2000" b="0" i="0" dirty="0">
              <a:solidFill>
                <a:srgbClr val="111111"/>
              </a:solidFill>
              <a:effectLst/>
              <a:latin typeface="-apple-system"/>
            </a:endParaRPr>
          </a:p>
        </p:txBody>
      </p:sp>
      <p:sp>
        <p:nvSpPr>
          <p:cNvPr id="12" name="Content Placeholder 2">
            <a:extLst>
              <a:ext uri="{FF2B5EF4-FFF2-40B4-BE49-F238E27FC236}">
                <a16:creationId xmlns:a16="http://schemas.microsoft.com/office/drawing/2014/main" id="{C054869D-D976-E5F5-A620-2D78DE6D7687}"/>
              </a:ext>
            </a:extLst>
          </p:cNvPr>
          <p:cNvSpPr txBox="1">
            <a:spLocks/>
          </p:cNvSpPr>
          <p:nvPr/>
        </p:nvSpPr>
        <p:spPr>
          <a:xfrm>
            <a:off x="180753" y="535199"/>
            <a:ext cx="2399887" cy="3299045"/>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2000" b="1" dirty="0">
                <a:solidFill>
                  <a:schemeClr val="bg1">
                    <a:alpha val="45000"/>
                  </a:schemeClr>
                </a:solidFill>
              </a:rPr>
              <a:t>Recap</a:t>
            </a:r>
          </a:p>
          <a:p>
            <a:pPr marL="0" indent="0">
              <a:spcAft>
                <a:spcPts val="1200"/>
              </a:spcAft>
              <a:buNone/>
            </a:pPr>
            <a:r>
              <a:rPr lang="en-US" sz="2000" b="1" dirty="0">
                <a:solidFill>
                  <a:schemeClr val="bg1">
                    <a:alpha val="45000"/>
                  </a:schemeClr>
                </a:solidFill>
              </a:rPr>
              <a:t>Annual Survey</a:t>
            </a:r>
          </a:p>
          <a:p>
            <a:pPr marL="0" indent="0">
              <a:spcAft>
                <a:spcPts val="1200"/>
              </a:spcAft>
              <a:buNone/>
            </a:pPr>
            <a:r>
              <a:rPr lang="en-US" sz="2000" b="1" dirty="0">
                <a:solidFill>
                  <a:schemeClr val="bg1">
                    <a:alpha val="45000"/>
                  </a:schemeClr>
                </a:solidFill>
              </a:rPr>
              <a:t>Student Enrollment</a:t>
            </a:r>
          </a:p>
          <a:p>
            <a:pPr marL="0" indent="0">
              <a:spcAft>
                <a:spcPts val="1200"/>
              </a:spcAft>
              <a:buNone/>
            </a:pPr>
            <a:r>
              <a:rPr lang="en-US" sz="2000" b="1" dirty="0">
                <a:solidFill>
                  <a:schemeClr val="bg1">
                    <a:alpha val="45000"/>
                  </a:schemeClr>
                </a:solidFill>
              </a:rPr>
              <a:t>Academic Year</a:t>
            </a:r>
          </a:p>
          <a:p>
            <a:pPr marL="0" indent="0">
              <a:spcAft>
                <a:spcPts val="1200"/>
              </a:spcAft>
              <a:buNone/>
            </a:pPr>
            <a:r>
              <a:rPr lang="en-US" sz="2000" b="1" dirty="0">
                <a:solidFill>
                  <a:schemeClr val="bg1">
                    <a:alpha val="45000"/>
                  </a:schemeClr>
                </a:solidFill>
              </a:rPr>
              <a:t>Course Audits</a:t>
            </a:r>
          </a:p>
          <a:p>
            <a:pPr marL="0" indent="0">
              <a:spcAft>
                <a:spcPts val="1200"/>
              </a:spcAft>
              <a:buNone/>
            </a:pPr>
            <a:r>
              <a:rPr lang="en-US" sz="2000" b="1" dirty="0">
                <a:solidFill>
                  <a:schemeClr val="bg1">
                    <a:alpha val="45000"/>
                  </a:schemeClr>
                </a:solidFill>
              </a:rPr>
              <a:t>Grad Students</a:t>
            </a:r>
          </a:p>
          <a:p>
            <a:pPr marL="0" indent="0">
              <a:spcAft>
                <a:spcPts val="1200"/>
              </a:spcAft>
              <a:buNone/>
            </a:pPr>
            <a:r>
              <a:rPr lang="en-US" sz="2000" b="1" dirty="0">
                <a:solidFill>
                  <a:schemeClr val="bg1">
                    <a:alpha val="45000"/>
                  </a:schemeClr>
                </a:solidFill>
              </a:rPr>
              <a:t>Dual-Enrolled/Dual-Credit</a:t>
            </a:r>
          </a:p>
          <a:p>
            <a:pPr marL="0" indent="0">
              <a:spcAft>
                <a:spcPts val="1200"/>
              </a:spcAft>
              <a:buNone/>
            </a:pPr>
            <a:r>
              <a:rPr lang="en-US" sz="2000" b="1" dirty="0">
                <a:solidFill>
                  <a:schemeClr val="bg1">
                    <a:alpha val="45000"/>
                  </a:schemeClr>
                </a:solidFill>
              </a:rPr>
              <a:t>Non-Fed Recognized</a:t>
            </a:r>
          </a:p>
        </p:txBody>
      </p:sp>
      <p:pic>
        <p:nvPicPr>
          <p:cNvPr id="4" name="Picture 3" descr="A blue bird with yellow text&#10;&#10;Description automatically generated">
            <a:extLst>
              <a:ext uri="{FF2B5EF4-FFF2-40B4-BE49-F238E27FC236}">
                <a16:creationId xmlns:a16="http://schemas.microsoft.com/office/drawing/2014/main" id="{D18E694A-1D8E-EA99-D124-6D97373826BB}"/>
              </a:ext>
            </a:extLst>
          </p:cNvPr>
          <p:cNvPicPr>
            <a:picLocks noChangeAspect="1"/>
          </p:cNvPicPr>
          <p:nvPr/>
        </p:nvPicPr>
        <p:blipFill rotWithShape="1">
          <a:blip r:embed="rId3">
            <a:extLst>
              <a:ext uri="{28A0092B-C50C-407E-A947-70E740481C1C}">
                <a14:useLocalDpi xmlns:a14="http://schemas.microsoft.com/office/drawing/2010/main" val="0"/>
              </a:ext>
            </a:extLst>
          </a:blip>
          <a:srcRect t="7053"/>
          <a:stretch/>
        </p:blipFill>
        <p:spPr>
          <a:xfrm>
            <a:off x="568139" y="5697956"/>
            <a:ext cx="2898961" cy="1102894"/>
          </a:xfrm>
          <a:prstGeom prst="rect">
            <a:avLst/>
          </a:prstGeom>
          <a:solidFill>
            <a:srgbClr val="132330"/>
          </a:solidFill>
        </p:spPr>
      </p:pic>
    </p:spTree>
    <p:extLst>
      <p:ext uri="{BB962C8B-B14F-4D97-AF65-F5344CB8AC3E}">
        <p14:creationId xmlns:p14="http://schemas.microsoft.com/office/powerpoint/2010/main" val="2065755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23C3CE-090F-39D2-E683-1599DF8B0D8A}"/>
              </a:ext>
            </a:extLst>
          </p:cNvPr>
          <p:cNvSpPr>
            <a:spLocks noGrp="1"/>
          </p:cNvSpPr>
          <p:nvPr>
            <p:ph type="ctrTitle"/>
          </p:nvPr>
        </p:nvSpPr>
        <p:spPr>
          <a:xfrm>
            <a:off x="1524000" y="1338932"/>
            <a:ext cx="9144000" cy="2387600"/>
          </a:xfrm>
        </p:spPr>
        <p:txBody>
          <a:bodyPr/>
          <a:lstStyle/>
          <a:p>
            <a:r>
              <a:rPr lang="en-US" dirty="0">
                <a:solidFill>
                  <a:srgbClr val="3D88B0"/>
                </a:solidFill>
              </a:rPr>
              <a:t>Anything Else?</a:t>
            </a:r>
          </a:p>
        </p:txBody>
      </p:sp>
    </p:spTree>
    <p:extLst>
      <p:ext uri="{BB962C8B-B14F-4D97-AF65-F5344CB8AC3E}">
        <p14:creationId xmlns:p14="http://schemas.microsoft.com/office/powerpoint/2010/main" val="2242929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F175E58-3C9D-7B4F-5F05-741EACA78CB6}"/>
              </a:ext>
            </a:extLst>
          </p:cNvPr>
          <p:cNvSpPr>
            <a:spLocks noGrp="1"/>
          </p:cNvSpPr>
          <p:nvPr>
            <p:ph sz="half" idx="1"/>
          </p:nvPr>
        </p:nvSpPr>
        <p:spPr>
          <a:xfrm>
            <a:off x="581529" y="296563"/>
            <a:ext cx="3974430" cy="5075538"/>
          </a:xfrm>
        </p:spPr>
        <p:txBody>
          <a:bodyPr anchor="ctr">
            <a:normAutofit fontScale="55000" lnSpcReduction="20000"/>
          </a:bodyPr>
          <a:lstStyle/>
          <a:p>
            <a:pPr marL="0" indent="0" algn="r">
              <a:buNone/>
            </a:pPr>
            <a:r>
              <a:rPr lang="en-US" sz="4000" b="1" dirty="0">
                <a:solidFill>
                  <a:schemeClr val="accent5">
                    <a:lumMod val="75000"/>
                  </a:schemeClr>
                </a:solidFill>
              </a:rPr>
              <a:t>Agenda</a:t>
            </a:r>
            <a:endParaRPr lang="en-US" b="1" dirty="0">
              <a:solidFill>
                <a:schemeClr val="accent5">
                  <a:lumMod val="75000"/>
                </a:schemeClr>
              </a:solidFill>
            </a:endParaRPr>
          </a:p>
        </p:txBody>
      </p:sp>
      <p:sp>
        <p:nvSpPr>
          <p:cNvPr id="8" name="Content Placeholder 7">
            <a:extLst>
              <a:ext uri="{FF2B5EF4-FFF2-40B4-BE49-F238E27FC236}">
                <a16:creationId xmlns:a16="http://schemas.microsoft.com/office/drawing/2014/main" id="{B3534424-4125-54BF-8C03-0C887260BB33}"/>
              </a:ext>
            </a:extLst>
          </p:cNvPr>
          <p:cNvSpPr>
            <a:spLocks noGrp="1"/>
          </p:cNvSpPr>
          <p:nvPr>
            <p:ph sz="half" idx="2"/>
          </p:nvPr>
        </p:nvSpPr>
        <p:spPr>
          <a:xfrm>
            <a:off x="6568516" y="296563"/>
            <a:ext cx="4287982" cy="5075537"/>
          </a:xfrm>
        </p:spPr>
        <p:txBody>
          <a:bodyPr anchor="ctr">
            <a:normAutofit fontScale="55000" lnSpcReduction="20000"/>
          </a:bodyPr>
          <a:lstStyle/>
          <a:p>
            <a:pPr marL="0" indent="0">
              <a:lnSpc>
                <a:spcPct val="150000"/>
              </a:lnSpc>
              <a:spcAft>
                <a:spcPts val="1200"/>
              </a:spcAft>
              <a:buNone/>
            </a:pPr>
            <a:r>
              <a:rPr lang="en-US" sz="3200" dirty="0">
                <a:solidFill>
                  <a:schemeClr val="accent5">
                    <a:lumMod val="75000"/>
                  </a:schemeClr>
                </a:solidFill>
              </a:rPr>
              <a:t>January Recap</a:t>
            </a:r>
          </a:p>
          <a:p>
            <a:pPr marL="0" indent="0">
              <a:lnSpc>
                <a:spcPct val="150000"/>
              </a:lnSpc>
              <a:spcAft>
                <a:spcPts val="1200"/>
              </a:spcAft>
              <a:buNone/>
            </a:pPr>
            <a:r>
              <a:rPr lang="en-US" sz="3200" dirty="0">
                <a:solidFill>
                  <a:schemeClr val="accent5">
                    <a:lumMod val="75000"/>
                  </a:schemeClr>
                </a:solidFill>
              </a:rPr>
              <a:t>Annual Survey Questions</a:t>
            </a:r>
          </a:p>
          <a:p>
            <a:pPr marL="0" indent="0">
              <a:lnSpc>
                <a:spcPct val="150000"/>
              </a:lnSpc>
              <a:spcAft>
                <a:spcPts val="1200"/>
              </a:spcAft>
              <a:buNone/>
            </a:pPr>
            <a:r>
              <a:rPr lang="en-US" sz="3200" dirty="0">
                <a:solidFill>
                  <a:schemeClr val="accent5">
                    <a:lumMod val="75000"/>
                  </a:schemeClr>
                </a:solidFill>
              </a:rPr>
              <a:t>Student Enrollment</a:t>
            </a:r>
          </a:p>
          <a:p>
            <a:pPr marL="0" indent="0">
              <a:lnSpc>
                <a:spcPct val="150000"/>
              </a:lnSpc>
              <a:spcAft>
                <a:spcPts val="1200"/>
              </a:spcAft>
              <a:buNone/>
            </a:pPr>
            <a:r>
              <a:rPr lang="en-US" sz="3200" dirty="0">
                <a:solidFill>
                  <a:schemeClr val="accent5">
                    <a:lumMod val="75000"/>
                  </a:schemeClr>
                </a:solidFill>
              </a:rPr>
              <a:t>Academic Year</a:t>
            </a:r>
          </a:p>
          <a:p>
            <a:pPr marL="0" indent="0">
              <a:lnSpc>
                <a:spcPct val="150000"/>
              </a:lnSpc>
              <a:spcAft>
                <a:spcPts val="1200"/>
              </a:spcAft>
              <a:buNone/>
            </a:pPr>
            <a:r>
              <a:rPr lang="en-US" sz="3200" dirty="0">
                <a:solidFill>
                  <a:schemeClr val="accent5">
                    <a:lumMod val="75000"/>
                  </a:schemeClr>
                </a:solidFill>
              </a:rPr>
              <a:t>Course Audit Inclusion</a:t>
            </a:r>
          </a:p>
          <a:p>
            <a:pPr marL="0" indent="0">
              <a:lnSpc>
                <a:spcPct val="150000"/>
              </a:lnSpc>
              <a:spcAft>
                <a:spcPts val="1200"/>
              </a:spcAft>
              <a:buNone/>
            </a:pPr>
            <a:r>
              <a:rPr lang="en-US" sz="3200" dirty="0">
                <a:solidFill>
                  <a:schemeClr val="accent5">
                    <a:lumMod val="75000"/>
                  </a:schemeClr>
                </a:solidFill>
              </a:rPr>
              <a:t>Graduate Students</a:t>
            </a:r>
          </a:p>
          <a:p>
            <a:pPr marL="0" indent="0">
              <a:lnSpc>
                <a:spcPct val="150000"/>
              </a:lnSpc>
              <a:spcAft>
                <a:spcPts val="1200"/>
              </a:spcAft>
              <a:buNone/>
            </a:pPr>
            <a:r>
              <a:rPr lang="en-US" sz="3200" dirty="0">
                <a:solidFill>
                  <a:schemeClr val="accent5">
                    <a:lumMod val="75000"/>
                  </a:schemeClr>
                </a:solidFill>
              </a:rPr>
              <a:t>Dual-Enrolled/Dual-Credit</a:t>
            </a:r>
          </a:p>
          <a:p>
            <a:pPr marL="0" indent="0">
              <a:lnSpc>
                <a:spcPct val="150000"/>
              </a:lnSpc>
              <a:spcAft>
                <a:spcPts val="1200"/>
              </a:spcAft>
              <a:buNone/>
            </a:pPr>
            <a:r>
              <a:rPr lang="en-US" sz="3200" dirty="0">
                <a:solidFill>
                  <a:schemeClr val="accent5">
                    <a:lumMod val="75000"/>
                  </a:schemeClr>
                </a:solidFill>
              </a:rPr>
              <a:t>Non-Federally Recognized Students</a:t>
            </a:r>
          </a:p>
        </p:txBody>
      </p:sp>
      <p:sp>
        <p:nvSpPr>
          <p:cNvPr id="9" name="Left Brace 8">
            <a:extLst>
              <a:ext uri="{FF2B5EF4-FFF2-40B4-BE49-F238E27FC236}">
                <a16:creationId xmlns:a16="http://schemas.microsoft.com/office/drawing/2014/main" id="{6CDF00C1-B663-A177-F866-CE558091672D}"/>
              </a:ext>
            </a:extLst>
          </p:cNvPr>
          <p:cNvSpPr/>
          <p:nvPr/>
        </p:nvSpPr>
        <p:spPr>
          <a:xfrm>
            <a:off x="5009271" y="1059872"/>
            <a:ext cx="1043709" cy="3678383"/>
          </a:xfrm>
          <a:prstGeom prst="leftBrace">
            <a:avLst>
              <a:gd name="adj1" fmla="val 33997"/>
              <a:gd name="adj2" fmla="val 50000"/>
            </a:avLst>
          </a:prstGeom>
          <a:ln w="127000" cap="sq">
            <a:solidFill>
              <a:srgbClr val="FF0000"/>
            </a:solidFill>
            <a:beve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descr="A blue bird with yellow text&#10;&#10;Description automatically generated">
            <a:extLst>
              <a:ext uri="{FF2B5EF4-FFF2-40B4-BE49-F238E27FC236}">
                <a16:creationId xmlns:a16="http://schemas.microsoft.com/office/drawing/2014/main" id="{461240F6-A655-2B70-31D9-A711C0767FBA}"/>
              </a:ext>
            </a:extLst>
          </p:cNvPr>
          <p:cNvPicPr>
            <a:picLocks noChangeAspect="1"/>
          </p:cNvPicPr>
          <p:nvPr/>
        </p:nvPicPr>
        <p:blipFill rotWithShape="1">
          <a:blip r:embed="rId2">
            <a:extLst>
              <a:ext uri="{28A0092B-C50C-407E-A947-70E740481C1C}">
                <a14:useLocalDpi xmlns:a14="http://schemas.microsoft.com/office/drawing/2010/main" val="0"/>
              </a:ext>
            </a:extLst>
          </a:blip>
          <a:srcRect t="7053"/>
          <a:stretch/>
        </p:blipFill>
        <p:spPr>
          <a:xfrm>
            <a:off x="568139" y="5697956"/>
            <a:ext cx="2898961" cy="1102894"/>
          </a:xfrm>
          <a:prstGeom prst="rect">
            <a:avLst/>
          </a:prstGeom>
          <a:solidFill>
            <a:srgbClr val="132330"/>
          </a:solidFill>
        </p:spPr>
      </p:pic>
    </p:spTree>
    <p:extLst>
      <p:ext uri="{BB962C8B-B14F-4D97-AF65-F5344CB8AC3E}">
        <p14:creationId xmlns:p14="http://schemas.microsoft.com/office/powerpoint/2010/main" val="2077064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143B7D-03D3-85AB-3E72-057B0225BEA9}"/>
              </a:ext>
            </a:extLst>
          </p:cNvPr>
          <p:cNvSpPr/>
          <p:nvPr/>
        </p:nvSpPr>
        <p:spPr>
          <a:xfrm>
            <a:off x="0" y="0"/>
            <a:ext cx="2679405" cy="5615940"/>
          </a:xfrm>
          <a:prstGeom prst="rect">
            <a:avLst/>
          </a:prstGeom>
          <a:solidFill>
            <a:srgbClr val="3D8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22D974A3-1E5C-655F-BE22-566E112207DF}"/>
              </a:ext>
            </a:extLst>
          </p:cNvPr>
          <p:cNvSpPr>
            <a:spLocks noGrp="1"/>
          </p:cNvSpPr>
          <p:nvPr>
            <p:ph sz="half" idx="2"/>
          </p:nvPr>
        </p:nvSpPr>
        <p:spPr>
          <a:xfrm>
            <a:off x="3505200" y="609599"/>
            <a:ext cx="7848600" cy="4922521"/>
          </a:xfrm>
        </p:spPr>
        <p:txBody>
          <a:bodyPr>
            <a:normAutofit/>
          </a:bodyPr>
          <a:lstStyle/>
          <a:p>
            <a:pPr marL="0" indent="0">
              <a:spcAft>
                <a:spcPts val="1200"/>
              </a:spcAft>
              <a:buNone/>
            </a:pPr>
            <a:r>
              <a:rPr lang="en-US" sz="3600" u="sng" dirty="0"/>
              <a:t>January Meeting Recap</a:t>
            </a:r>
          </a:p>
          <a:p>
            <a:pPr marL="0" indent="0">
              <a:spcAft>
                <a:spcPts val="600"/>
              </a:spcAft>
              <a:buNone/>
            </a:pPr>
            <a:r>
              <a:rPr lang="en-US" sz="2400" dirty="0"/>
              <a:t>PDP Overlap Review:</a:t>
            </a:r>
          </a:p>
          <a:p>
            <a:pPr marL="346075" indent="-346075">
              <a:spcAft>
                <a:spcPts val="600"/>
              </a:spcAft>
            </a:pPr>
            <a:r>
              <a:rPr lang="en-US" sz="2000" dirty="0"/>
              <a:t>First Time Student Data – PDP | AIMS</a:t>
            </a:r>
          </a:p>
          <a:p>
            <a:pPr marL="803275" lvl="1" indent="-346075">
              <a:spcAft>
                <a:spcPts val="600"/>
              </a:spcAft>
            </a:pPr>
            <a:r>
              <a:rPr lang="en-US" sz="1600" dirty="0"/>
              <a:t>AIMS data revised to exclude students enrolled in preceding summer to match PDP definition</a:t>
            </a:r>
            <a:endParaRPr lang="en-US" sz="2000" dirty="0"/>
          </a:p>
          <a:p>
            <a:pPr marL="346075" indent="-346075">
              <a:spcAft>
                <a:spcPts val="600"/>
              </a:spcAft>
            </a:pPr>
            <a:r>
              <a:rPr lang="en-US" sz="2000" dirty="0"/>
              <a:t>In-State/Out-of-State Residency – PDP | AIMS</a:t>
            </a:r>
          </a:p>
          <a:p>
            <a:pPr marL="346075" indent="-346075">
              <a:spcAft>
                <a:spcPts val="600"/>
              </a:spcAft>
            </a:pPr>
            <a:r>
              <a:rPr lang="en-US" sz="2000" dirty="0"/>
              <a:t>Age – PDP | AIMS</a:t>
            </a:r>
          </a:p>
          <a:p>
            <a:pPr marL="346075" indent="-346075">
              <a:spcAft>
                <a:spcPts val="600"/>
              </a:spcAft>
            </a:pPr>
            <a:r>
              <a:rPr lang="en-US" sz="2000" dirty="0"/>
              <a:t>Veterans Status - PDP | AIMS</a:t>
            </a:r>
          </a:p>
          <a:p>
            <a:pPr marL="346075" indent="-346075">
              <a:spcAft>
                <a:spcPts val="600"/>
              </a:spcAft>
            </a:pPr>
            <a:r>
              <a:rPr lang="en-US" sz="2000" dirty="0"/>
              <a:t>First Generation Status – PDP | AIMS</a:t>
            </a:r>
          </a:p>
          <a:p>
            <a:pPr marL="346075" indent="-346075">
              <a:spcAft>
                <a:spcPts val="600"/>
              </a:spcAft>
            </a:pPr>
            <a:endParaRPr lang="en-US" sz="2000" dirty="0"/>
          </a:p>
        </p:txBody>
      </p:sp>
      <p:sp>
        <p:nvSpPr>
          <p:cNvPr id="6" name="Content Placeholder 2">
            <a:extLst>
              <a:ext uri="{FF2B5EF4-FFF2-40B4-BE49-F238E27FC236}">
                <a16:creationId xmlns:a16="http://schemas.microsoft.com/office/drawing/2014/main" id="{EEA67CD8-BC77-FAF6-78D1-A10493AF149D}"/>
              </a:ext>
            </a:extLst>
          </p:cNvPr>
          <p:cNvSpPr txBox="1">
            <a:spLocks/>
          </p:cNvSpPr>
          <p:nvPr/>
        </p:nvSpPr>
        <p:spPr>
          <a:xfrm>
            <a:off x="180753" y="535199"/>
            <a:ext cx="2420207" cy="329886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2000" b="1" dirty="0">
                <a:solidFill>
                  <a:schemeClr val="bg1"/>
                </a:solidFill>
              </a:rPr>
              <a:t>Recap</a:t>
            </a:r>
          </a:p>
          <a:p>
            <a:pPr marL="0" indent="0">
              <a:spcAft>
                <a:spcPts val="1200"/>
              </a:spcAft>
              <a:buNone/>
            </a:pPr>
            <a:r>
              <a:rPr lang="en-US" sz="2000" b="1" dirty="0">
                <a:solidFill>
                  <a:schemeClr val="bg1">
                    <a:alpha val="45000"/>
                  </a:schemeClr>
                </a:solidFill>
              </a:rPr>
              <a:t>Annual Survey</a:t>
            </a:r>
          </a:p>
          <a:p>
            <a:pPr marL="0" indent="0">
              <a:spcAft>
                <a:spcPts val="1200"/>
              </a:spcAft>
              <a:buNone/>
            </a:pPr>
            <a:r>
              <a:rPr lang="en-US" sz="2000" b="1" dirty="0">
                <a:solidFill>
                  <a:schemeClr val="bg1">
                    <a:alpha val="45000"/>
                  </a:schemeClr>
                </a:solidFill>
              </a:rPr>
              <a:t>Student Enrollment</a:t>
            </a:r>
          </a:p>
          <a:p>
            <a:pPr marL="0" indent="0">
              <a:spcAft>
                <a:spcPts val="1200"/>
              </a:spcAft>
              <a:buNone/>
            </a:pPr>
            <a:r>
              <a:rPr lang="en-US" sz="2000" b="1" dirty="0">
                <a:solidFill>
                  <a:schemeClr val="bg1">
                    <a:alpha val="45000"/>
                  </a:schemeClr>
                </a:solidFill>
              </a:rPr>
              <a:t>Academic Year</a:t>
            </a:r>
          </a:p>
          <a:p>
            <a:pPr marL="0" indent="0">
              <a:spcAft>
                <a:spcPts val="1200"/>
              </a:spcAft>
              <a:buNone/>
            </a:pPr>
            <a:r>
              <a:rPr lang="en-US" sz="2000" b="1" dirty="0">
                <a:solidFill>
                  <a:schemeClr val="bg1">
                    <a:alpha val="45000"/>
                  </a:schemeClr>
                </a:solidFill>
              </a:rPr>
              <a:t>Course Audits</a:t>
            </a:r>
          </a:p>
          <a:p>
            <a:pPr marL="0" indent="0">
              <a:spcAft>
                <a:spcPts val="1200"/>
              </a:spcAft>
              <a:buNone/>
            </a:pPr>
            <a:r>
              <a:rPr lang="en-US" sz="2000" b="1" dirty="0">
                <a:solidFill>
                  <a:schemeClr val="bg1">
                    <a:alpha val="45000"/>
                  </a:schemeClr>
                </a:solidFill>
              </a:rPr>
              <a:t>Grad Students</a:t>
            </a:r>
          </a:p>
          <a:p>
            <a:pPr marL="0" indent="0">
              <a:spcAft>
                <a:spcPts val="1200"/>
              </a:spcAft>
              <a:buNone/>
            </a:pPr>
            <a:r>
              <a:rPr lang="en-US" sz="2000" b="1" dirty="0">
                <a:solidFill>
                  <a:schemeClr val="bg1">
                    <a:alpha val="45000"/>
                  </a:schemeClr>
                </a:solidFill>
              </a:rPr>
              <a:t>Dual-Enrolled/Dual-Credit</a:t>
            </a:r>
          </a:p>
          <a:p>
            <a:pPr marL="0" indent="0">
              <a:spcAft>
                <a:spcPts val="1200"/>
              </a:spcAft>
              <a:buNone/>
            </a:pPr>
            <a:r>
              <a:rPr lang="en-US" sz="2000" b="1" dirty="0">
                <a:solidFill>
                  <a:schemeClr val="bg1">
                    <a:alpha val="45000"/>
                  </a:schemeClr>
                </a:solidFill>
              </a:rPr>
              <a:t>Non-Fed Recognized</a:t>
            </a:r>
          </a:p>
        </p:txBody>
      </p:sp>
      <p:pic>
        <p:nvPicPr>
          <p:cNvPr id="2" name="Picture 1" descr="A blue bird with yellow text&#10;&#10;Description automatically generated">
            <a:extLst>
              <a:ext uri="{FF2B5EF4-FFF2-40B4-BE49-F238E27FC236}">
                <a16:creationId xmlns:a16="http://schemas.microsoft.com/office/drawing/2014/main" id="{F4E2321A-0185-5B0D-30ED-F804ADB8675C}"/>
              </a:ext>
            </a:extLst>
          </p:cNvPr>
          <p:cNvPicPr>
            <a:picLocks noChangeAspect="1"/>
          </p:cNvPicPr>
          <p:nvPr/>
        </p:nvPicPr>
        <p:blipFill rotWithShape="1">
          <a:blip r:embed="rId3">
            <a:extLst>
              <a:ext uri="{28A0092B-C50C-407E-A947-70E740481C1C}">
                <a14:useLocalDpi xmlns:a14="http://schemas.microsoft.com/office/drawing/2010/main" val="0"/>
              </a:ext>
            </a:extLst>
          </a:blip>
          <a:srcRect t="7053"/>
          <a:stretch/>
        </p:blipFill>
        <p:spPr>
          <a:xfrm>
            <a:off x="568139" y="5697956"/>
            <a:ext cx="2898961" cy="1102894"/>
          </a:xfrm>
          <a:prstGeom prst="rect">
            <a:avLst/>
          </a:prstGeom>
          <a:solidFill>
            <a:srgbClr val="132330"/>
          </a:solidFill>
        </p:spPr>
      </p:pic>
      <p:sp>
        <p:nvSpPr>
          <p:cNvPr id="3" name="Oval 2">
            <a:extLst>
              <a:ext uri="{FF2B5EF4-FFF2-40B4-BE49-F238E27FC236}">
                <a16:creationId xmlns:a16="http://schemas.microsoft.com/office/drawing/2014/main" id="{EA20DE89-0A7D-F5CE-C82B-2BBCD15285E5}"/>
              </a:ext>
            </a:extLst>
          </p:cNvPr>
          <p:cNvSpPr/>
          <p:nvPr/>
        </p:nvSpPr>
        <p:spPr>
          <a:xfrm>
            <a:off x="6702136" y="1901537"/>
            <a:ext cx="685800" cy="36368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699B26D-05D9-262B-7BF5-42665CE4F2EF}"/>
              </a:ext>
            </a:extLst>
          </p:cNvPr>
          <p:cNvSpPr/>
          <p:nvPr/>
        </p:nvSpPr>
        <p:spPr>
          <a:xfrm>
            <a:off x="7651172" y="2951364"/>
            <a:ext cx="685800" cy="36368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E854617-CD68-5708-7E55-A32776A687F3}"/>
              </a:ext>
            </a:extLst>
          </p:cNvPr>
          <p:cNvSpPr/>
          <p:nvPr/>
        </p:nvSpPr>
        <p:spPr>
          <a:xfrm>
            <a:off x="4530436" y="3415491"/>
            <a:ext cx="685800" cy="36368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E708D36-23E5-5D0F-C15C-A8DB1EFFDA38}"/>
              </a:ext>
            </a:extLst>
          </p:cNvPr>
          <p:cNvSpPr/>
          <p:nvPr/>
        </p:nvSpPr>
        <p:spPr>
          <a:xfrm>
            <a:off x="5773882" y="3906805"/>
            <a:ext cx="685800" cy="36368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E2B5A4E5-5C1B-4104-7617-E1E74CF1EE98}"/>
              </a:ext>
            </a:extLst>
          </p:cNvPr>
          <p:cNvSpPr/>
          <p:nvPr/>
        </p:nvSpPr>
        <p:spPr>
          <a:xfrm>
            <a:off x="7294416" y="4384965"/>
            <a:ext cx="779319" cy="363682"/>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5917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143B7D-03D3-85AB-3E72-057B0225BEA9}"/>
              </a:ext>
            </a:extLst>
          </p:cNvPr>
          <p:cNvSpPr/>
          <p:nvPr/>
        </p:nvSpPr>
        <p:spPr>
          <a:xfrm>
            <a:off x="0" y="0"/>
            <a:ext cx="2679405" cy="5615940"/>
          </a:xfrm>
          <a:prstGeom prst="rect">
            <a:avLst/>
          </a:prstGeom>
          <a:solidFill>
            <a:srgbClr val="3D8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22D974A3-1E5C-655F-BE22-566E112207DF}"/>
              </a:ext>
            </a:extLst>
          </p:cNvPr>
          <p:cNvSpPr>
            <a:spLocks noGrp="1"/>
          </p:cNvSpPr>
          <p:nvPr>
            <p:ph sz="half" idx="2"/>
          </p:nvPr>
        </p:nvSpPr>
        <p:spPr>
          <a:xfrm>
            <a:off x="3105210" y="535200"/>
            <a:ext cx="7719543" cy="4945494"/>
          </a:xfrm>
        </p:spPr>
        <p:txBody>
          <a:bodyPr>
            <a:normAutofit fontScale="92500" lnSpcReduction="10000"/>
          </a:bodyPr>
          <a:lstStyle/>
          <a:p>
            <a:pPr marL="0" indent="0">
              <a:spcAft>
                <a:spcPts val="1200"/>
              </a:spcAft>
              <a:buNone/>
            </a:pPr>
            <a:r>
              <a:rPr lang="en-US" sz="2600" u="sng" dirty="0"/>
              <a:t>First Generation Students</a:t>
            </a:r>
          </a:p>
          <a:p>
            <a:pPr>
              <a:spcBef>
                <a:spcPts val="1200"/>
              </a:spcBef>
            </a:pPr>
            <a:r>
              <a:rPr lang="en-US" sz="2000" b="1" dirty="0"/>
              <a:t>Remove “Not First Generation” Row?</a:t>
            </a:r>
          </a:p>
          <a:p>
            <a:pPr lvl="1">
              <a:spcBef>
                <a:spcPts val="1200"/>
              </a:spcBef>
            </a:pPr>
            <a:r>
              <a:rPr lang="en-US" sz="1600" dirty="0"/>
              <a:t>Will this impact AIHEC’s ability to accurately calculate proportion of first generation students?</a:t>
            </a:r>
          </a:p>
          <a:p>
            <a:pPr lvl="1">
              <a:spcBef>
                <a:spcPts val="1200"/>
              </a:spcBef>
            </a:pPr>
            <a:r>
              <a:rPr lang="en-US" sz="1600" dirty="0"/>
              <a:t>Are there students not included either line?</a:t>
            </a:r>
          </a:p>
          <a:p>
            <a:pPr lvl="1">
              <a:spcBef>
                <a:spcPts val="1200"/>
              </a:spcBef>
            </a:pPr>
            <a:endParaRPr lang="en-US" sz="1600" dirty="0"/>
          </a:p>
          <a:p>
            <a:pPr lvl="1">
              <a:spcBef>
                <a:spcPts val="1200"/>
              </a:spcBef>
            </a:pPr>
            <a:endParaRPr lang="en-US" sz="1600" dirty="0"/>
          </a:p>
          <a:p>
            <a:pPr lvl="1">
              <a:spcBef>
                <a:spcPts val="1200"/>
              </a:spcBef>
            </a:pPr>
            <a:endParaRPr lang="en-US" sz="1600" dirty="0"/>
          </a:p>
          <a:p>
            <a:pPr lvl="1">
              <a:spcBef>
                <a:spcPts val="1200"/>
              </a:spcBef>
            </a:pPr>
            <a:endParaRPr lang="en-US" sz="1600" dirty="0"/>
          </a:p>
          <a:p>
            <a:pPr lvl="1">
              <a:spcBef>
                <a:spcPts val="1200"/>
              </a:spcBef>
            </a:pPr>
            <a:endParaRPr lang="en-US" sz="1600" dirty="0"/>
          </a:p>
          <a:p>
            <a:pPr marL="0" marR="0" lvl="0" indent="0" fontAlgn="auto">
              <a:spcAft>
                <a:spcPts val="1200"/>
              </a:spcAft>
              <a:buClrTx/>
              <a:buSzTx/>
              <a:buNone/>
              <a:tabLst/>
              <a:defRPr/>
            </a:pPr>
            <a:r>
              <a:rPr lang="en-US" sz="2400" u="sng" dirty="0"/>
              <a:t>Tribal Affiliations</a:t>
            </a:r>
          </a:p>
          <a:p>
            <a:pPr>
              <a:spcBef>
                <a:spcPts val="1200"/>
              </a:spcBef>
              <a:spcAft>
                <a:spcPts val="1200"/>
              </a:spcAft>
              <a:defRPr/>
            </a:pPr>
            <a:r>
              <a:rPr lang="en-US" sz="2100" dirty="0"/>
              <a:t>Thoughts/Suggestions on if/how to list recognized tribes from other countries (i.e., First Nations).</a:t>
            </a:r>
          </a:p>
          <a:p>
            <a:pPr lvl="1">
              <a:spcBef>
                <a:spcPts val="1200"/>
              </a:spcBef>
            </a:pPr>
            <a:endParaRPr lang="en-US" sz="1600" dirty="0"/>
          </a:p>
          <a:p>
            <a:endParaRPr lang="en-US" sz="2000" b="1" dirty="0"/>
          </a:p>
          <a:p>
            <a:pPr marL="0" indent="0">
              <a:buNone/>
            </a:pPr>
            <a:endParaRPr lang="en-US" sz="2000" b="1" dirty="0"/>
          </a:p>
        </p:txBody>
      </p:sp>
      <p:sp>
        <p:nvSpPr>
          <p:cNvPr id="12" name="Content Placeholder 2">
            <a:extLst>
              <a:ext uri="{FF2B5EF4-FFF2-40B4-BE49-F238E27FC236}">
                <a16:creationId xmlns:a16="http://schemas.microsoft.com/office/drawing/2014/main" id="{C054869D-D976-E5F5-A620-2D78DE6D7687}"/>
              </a:ext>
            </a:extLst>
          </p:cNvPr>
          <p:cNvSpPr txBox="1">
            <a:spLocks/>
          </p:cNvSpPr>
          <p:nvPr/>
        </p:nvSpPr>
        <p:spPr>
          <a:xfrm>
            <a:off x="180753" y="535199"/>
            <a:ext cx="2429097" cy="329886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2000" b="1" dirty="0">
                <a:solidFill>
                  <a:schemeClr val="bg1">
                    <a:alpha val="45000"/>
                  </a:schemeClr>
                </a:solidFill>
              </a:rPr>
              <a:t>Recap</a:t>
            </a:r>
          </a:p>
          <a:p>
            <a:pPr marL="0" indent="0">
              <a:spcAft>
                <a:spcPts val="1200"/>
              </a:spcAft>
              <a:buNone/>
            </a:pPr>
            <a:r>
              <a:rPr lang="en-US" sz="2000" b="1" dirty="0">
                <a:solidFill>
                  <a:schemeClr val="bg1"/>
                </a:solidFill>
              </a:rPr>
              <a:t>Annual Survey</a:t>
            </a:r>
          </a:p>
          <a:p>
            <a:pPr marL="0" indent="0">
              <a:spcAft>
                <a:spcPts val="1200"/>
              </a:spcAft>
              <a:buNone/>
            </a:pPr>
            <a:r>
              <a:rPr lang="en-US" sz="2000" b="1" dirty="0">
                <a:solidFill>
                  <a:schemeClr val="bg1">
                    <a:alpha val="45000"/>
                  </a:schemeClr>
                </a:solidFill>
              </a:rPr>
              <a:t>Student Enrollment</a:t>
            </a:r>
          </a:p>
          <a:p>
            <a:pPr marL="0" indent="0">
              <a:spcAft>
                <a:spcPts val="1200"/>
              </a:spcAft>
              <a:buNone/>
            </a:pPr>
            <a:r>
              <a:rPr lang="en-US" sz="2000" b="1" dirty="0">
                <a:solidFill>
                  <a:schemeClr val="bg1">
                    <a:alpha val="45000"/>
                  </a:schemeClr>
                </a:solidFill>
              </a:rPr>
              <a:t>Academic Year</a:t>
            </a:r>
          </a:p>
          <a:p>
            <a:pPr marL="0" indent="0">
              <a:spcAft>
                <a:spcPts val="1200"/>
              </a:spcAft>
              <a:buNone/>
            </a:pPr>
            <a:r>
              <a:rPr lang="en-US" sz="2000" b="1" dirty="0">
                <a:solidFill>
                  <a:schemeClr val="bg1">
                    <a:alpha val="45000"/>
                  </a:schemeClr>
                </a:solidFill>
              </a:rPr>
              <a:t>Course Audits</a:t>
            </a:r>
          </a:p>
          <a:p>
            <a:pPr marL="0" indent="0">
              <a:spcAft>
                <a:spcPts val="1200"/>
              </a:spcAft>
              <a:buNone/>
            </a:pPr>
            <a:r>
              <a:rPr lang="en-US" sz="2000" b="1" dirty="0">
                <a:solidFill>
                  <a:schemeClr val="bg1">
                    <a:alpha val="45000"/>
                  </a:schemeClr>
                </a:solidFill>
              </a:rPr>
              <a:t>Grad Students</a:t>
            </a:r>
          </a:p>
          <a:p>
            <a:pPr marL="0" indent="0">
              <a:spcAft>
                <a:spcPts val="1200"/>
              </a:spcAft>
              <a:buNone/>
            </a:pPr>
            <a:r>
              <a:rPr lang="en-US" sz="2000" b="1" dirty="0">
                <a:solidFill>
                  <a:schemeClr val="bg1">
                    <a:alpha val="45000"/>
                  </a:schemeClr>
                </a:solidFill>
              </a:rPr>
              <a:t>Dual-Enrolled/Dual-Credit</a:t>
            </a:r>
          </a:p>
          <a:p>
            <a:pPr marL="0" indent="0">
              <a:spcAft>
                <a:spcPts val="1200"/>
              </a:spcAft>
              <a:buNone/>
            </a:pPr>
            <a:r>
              <a:rPr lang="en-US" sz="2000" b="1" dirty="0">
                <a:solidFill>
                  <a:schemeClr val="bg1">
                    <a:alpha val="45000"/>
                  </a:schemeClr>
                </a:solidFill>
              </a:rPr>
              <a:t>Non-Fed Recognized</a:t>
            </a:r>
          </a:p>
        </p:txBody>
      </p:sp>
      <p:pic>
        <p:nvPicPr>
          <p:cNvPr id="14" name="Picture 13" descr="A blue bird with yellow text&#10;&#10;Description automatically generated">
            <a:extLst>
              <a:ext uri="{FF2B5EF4-FFF2-40B4-BE49-F238E27FC236}">
                <a16:creationId xmlns:a16="http://schemas.microsoft.com/office/drawing/2014/main" id="{F7550A7C-90B5-6C70-F91C-EC5A576E85DA}"/>
              </a:ext>
            </a:extLst>
          </p:cNvPr>
          <p:cNvPicPr>
            <a:picLocks noChangeAspect="1"/>
          </p:cNvPicPr>
          <p:nvPr/>
        </p:nvPicPr>
        <p:blipFill rotWithShape="1">
          <a:blip r:embed="rId3">
            <a:extLst>
              <a:ext uri="{28A0092B-C50C-407E-A947-70E740481C1C}">
                <a14:useLocalDpi xmlns:a14="http://schemas.microsoft.com/office/drawing/2010/main" val="0"/>
              </a:ext>
            </a:extLst>
          </a:blip>
          <a:srcRect t="7053"/>
          <a:stretch/>
        </p:blipFill>
        <p:spPr>
          <a:xfrm>
            <a:off x="568139" y="5697956"/>
            <a:ext cx="2898961" cy="1102894"/>
          </a:xfrm>
          <a:prstGeom prst="rect">
            <a:avLst/>
          </a:prstGeom>
          <a:solidFill>
            <a:srgbClr val="132330"/>
          </a:solidFill>
        </p:spPr>
      </p:pic>
      <p:pic>
        <p:nvPicPr>
          <p:cNvPr id="3" name="Picture 2">
            <a:extLst>
              <a:ext uri="{FF2B5EF4-FFF2-40B4-BE49-F238E27FC236}">
                <a16:creationId xmlns:a16="http://schemas.microsoft.com/office/drawing/2014/main" id="{562CB5D3-C93A-A269-DD44-9C2099926E69}"/>
              </a:ext>
            </a:extLst>
          </p:cNvPr>
          <p:cNvPicPr>
            <a:picLocks noChangeAspect="1"/>
          </p:cNvPicPr>
          <p:nvPr/>
        </p:nvPicPr>
        <p:blipFill>
          <a:blip r:embed="rId4"/>
          <a:stretch>
            <a:fillRect/>
          </a:stretch>
        </p:blipFill>
        <p:spPr>
          <a:xfrm>
            <a:off x="3467100" y="2430765"/>
            <a:ext cx="7003132" cy="1154363"/>
          </a:xfrm>
          <a:prstGeom prst="rect">
            <a:avLst/>
          </a:prstGeom>
        </p:spPr>
      </p:pic>
    </p:spTree>
    <p:extLst>
      <p:ext uri="{BB962C8B-B14F-4D97-AF65-F5344CB8AC3E}">
        <p14:creationId xmlns:p14="http://schemas.microsoft.com/office/powerpoint/2010/main" val="2103940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A0518C-BF5B-026A-5B48-E521D2035061}"/>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34C7744-4D57-8B80-788E-2D8DB3A95DE6}"/>
              </a:ext>
            </a:extLst>
          </p:cNvPr>
          <p:cNvSpPr/>
          <p:nvPr/>
        </p:nvSpPr>
        <p:spPr>
          <a:xfrm>
            <a:off x="0" y="0"/>
            <a:ext cx="2679405" cy="5615940"/>
          </a:xfrm>
          <a:prstGeom prst="rect">
            <a:avLst/>
          </a:prstGeom>
          <a:solidFill>
            <a:srgbClr val="3D8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EA57FE24-3570-4428-099E-8BE5266ED8D9}"/>
              </a:ext>
            </a:extLst>
          </p:cNvPr>
          <p:cNvSpPr>
            <a:spLocks noGrp="1"/>
          </p:cNvSpPr>
          <p:nvPr>
            <p:ph sz="half" idx="2"/>
          </p:nvPr>
        </p:nvSpPr>
        <p:spPr>
          <a:xfrm>
            <a:off x="2860158" y="535200"/>
            <a:ext cx="9151089" cy="3298868"/>
          </a:xfrm>
        </p:spPr>
        <p:txBody>
          <a:bodyPr numCol="2">
            <a:normAutofit fontScale="92500" lnSpcReduction="20000"/>
          </a:bodyPr>
          <a:lstStyle/>
          <a:p>
            <a:pPr marL="0" indent="0">
              <a:spcAft>
                <a:spcPts val="1200"/>
              </a:spcAft>
              <a:buNone/>
            </a:pPr>
            <a:r>
              <a:rPr lang="en-US" sz="2400" u="sng" dirty="0"/>
              <a:t>Student Enrollment:</a:t>
            </a:r>
          </a:p>
          <a:p>
            <a:pPr>
              <a:spcBef>
                <a:spcPts val="1200"/>
              </a:spcBef>
            </a:pPr>
            <a:r>
              <a:rPr lang="en-US" sz="2000" dirty="0"/>
              <a:t>Separate tabs now for:</a:t>
            </a:r>
          </a:p>
          <a:p>
            <a:pPr lvl="1">
              <a:spcBef>
                <a:spcPts val="1200"/>
              </a:spcBef>
            </a:pPr>
            <a:r>
              <a:rPr lang="en-US" sz="1600" dirty="0"/>
              <a:t>Graduate students?</a:t>
            </a:r>
          </a:p>
          <a:p>
            <a:pPr lvl="1">
              <a:spcBef>
                <a:spcPts val="1200"/>
              </a:spcBef>
            </a:pPr>
            <a:r>
              <a:rPr lang="en-US" sz="1600" dirty="0"/>
              <a:t>Dual-Enrolled/Dual-Credit</a:t>
            </a:r>
          </a:p>
          <a:p>
            <a:pPr>
              <a:spcBef>
                <a:spcPts val="1200"/>
              </a:spcBef>
            </a:pPr>
            <a:endParaRPr lang="en-US" sz="2000" dirty="0"/>
          </a:p>
          <a:p>
            <a:pPr>
              <a:spcBef>
                <a:spcPts val="1200"/>
              </a:spcBef>
            </a:pPr>
            <a:endParaRPr lang="en-US" sz="2000" dirty="0"/>
          </a:p>
          <a:p>
            <a:pPr>
              <a:spcBef>
                <a:spcPts val="1200"/>
              </a:spcBef>
            </a:pPr>
            <a:endParaRPr lang="en-US" sz="2000" dirty="0"/>
          </a:p>
          <a:p>
            <a:pPr>
              <a:spcBef>
                <a:spcPts val="1200"/>
              </a:spcBef>
            </a:pPr>
            <a:endParaRPr lang="en-US" sz="2000" dirty="0"/>
          </a:p>
          <a:p>
            <a:pPr>
              <a:spcBef>
                <a:spcPts val="1200"/>
              </a:spcBef>
            </a:pPr>
            <a:endParaRPr lang="en-US" sz="2000" dirty="0"/>
          </a:p>
          <a:p>
            <a:pPr>
              <a:spcBef>
                <a:spcPts val="1200"/>
              </a:spcBef>
            </a:pPr>
            <a:endParaRPr lang="en-US" sz="1200" dirty="0"/>
          </a:p>
          <a:p>
            <a:pPr>
              <a:spcBef>
                <a:spcPts val="1200"/>
              </a:spcBef>
            </a:pPr>
            <a:endParaRPr lang="en-US" sz="300" dirty="0"/>
          </a:p>
          <a:p>
            <a:pPr>
              <a:lnSpc>
                <a:spcPct val="120000"/>
              </a:lnSpc>
              <a:spcBef>
                <a:spcPts val="1200"/>
              </a:spcBef>
            </a:pPr>
            <a:r>
              <a:rPr lang="en-US" sz="1700" dirty="0"/>
              <a:t>Create separate lines in fall/spring enrollment + First Time Student Tab survey? for:</a:t>
            </a:r>
          </a:p>
          <a:p>
            <a:pPr lvl="1">
              <a:spcBef>
                <a:spcPts val="1200"/>
              </a:spcBef>
            </a:pPr>
            <a:r>
              <a:rPr lang="en-US" sz="1600" dirty="0"/>
              <a:t>Degree-Seeking Undergraduate Students</a:t>
            </a:r>
          </a:p>
          <a:p>
            <a:pPr lvl="1">
              <a:spcBef>
                <a:spcPts val="1200"/>
              </a:spcBef>
            </a:pPr>
            <a:r>
              <a:rPr lang="en-US" sz="1600" dirty="0"/>
              <a:t>Degree-Seeking Graduate Students</a:t>
            </a:r>
          </a:p>
          <a:p>
            <a:pPr lvl="1">
              <a:spcBef>
                <a:spcPts val="1200"/>
              </a:spcBef>
            </a:pPr>
            <a:r>
              <a:rPr lang="en-US" sz="1600" dirty="0"/>
              <a:t>Non-Degree-Seeking/Undeclared Students</a:t>
            </a:r>
          </a:p>
          <a:p>
            <a:pPr lvl="1">
              <a:spcBef>
                <a:spcPts val="1200"/>
              </a:spcBef>
            </a:pPr>
            <a:r>
              <a:rPr lang="en-US" sz="1600" dirty="0"/>
              <a:t>Transfer Ins (Differentiate undergrad/grad?)</a:t>
            </a:r>
          </a:p>
          <a:p>
            <a:pPr lvl="1">
              <a:spcBef>
                <a:spcPts val="1200"/>
              </a:spcBef>
            </a:pPr>
            <a:r>
              <a:rPr lang="en-US" sz="1600" dirty="0"/>
              <a:t>Dual-Enrolled</a:t>
            </a:r>
          </a:p>
          <a:p>
            <a:pPr lvl="1">
              <a:spcBef>
                <a:spcPts val="1200"/>
              </a:spcBef>
            </a:pPr>
            <a:r>
              <a:rPr lang="en-US" sz="1600" dirty="0"/>
              <a:t>Dual Credit</a:t>
            </a:r>
            <a:endParaRPr lang="en-US" sz="2000" b="1" dirty="0"/>
          </a:p>
        </p:txBody>
      </p:sp>
      <p:sp>
        <p:nvSpPr>
          <p:cNvPr id="12" name="Content Placeholder 2">
            <a:extLst>
              <a:ext uri="{FF2B5EF4-FFF2-40B4-BE49-F238E27FC236}">
                <a16:creationId xmlns:a16="http://schemas.microsoft.com/office/drawing/2014/main" id="{9A3DD42E-D992-B9D8-E066-66BDA8E67E2B}"/>
              </a:ext>
            </a:extLst>
          </p:cNvPr>
          <p:cNvSpPr txBox="1">
            <a:spLocks/>
          </p:cNvSpPr>
          <p:nvPr/>
        </p:nvSpPr>
        <p:spPr>
          <a:xfrm>
            <a:off x="180753" y="535199"/>
            <a:ext cx="2429097" cy="329886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2000" b="1" dirty="0">
                <a:solidFill>
                  <a:schemeClr val="bg1">
                    <a:alpha val="45000"/>
                  </a:schemeClr>
                </a:solidFill>
              </a:rPr>
              <a:t>Recap</a:t>
            </a:r>
          </a:p>
          <a:p>
            <a:pPr marL="0" indent="0">
              <a:spcAft>
                <a:spcPts val="1200"/>
              </a:spcAft>
              <a:buNone/>
            </a:pPr>
            <a:r>
              <a:rPr lang="en-US" sz="2000" b="1" dirty="0">
                <a:solidFill>
                  <a:schemeClr val="bg1">
                    <a:alpha val="45000"/>
                  </a:schemeClr>
                </a:solidFill>
              </a:rPr>
              <a:t>Annual Survey</a:t>
            </a:r>
          </a:p>
          <a:p>
            <a:pPr marL="0" indent="0">
              <a:spcAft>
                <a:spcPts val="1200"/>
              </a:spcAft>
              <a:buNone/>
            </a:pPr>
            <a:r>
              <a:rPr lang="en-US" sz="2000" b="1" dirty="0">
                <a:solidFill>
                  <a:schemeClr val="bg1"/>
                </a:solidFill>
              </a:rPr>
              <a:t>Student Enrollment</a:t>
            </a:r>
          </a:p>
          <a:p>
            <a:pPr marL="0" indent="0">
              <a:spcAft>
                <a:spcPts val="1200"/>
              </a:spcAft>
              <a:buNone/>
            </a:pPr>
            <a:r>
              <a:rPr lang="en-US" sz="2000" b="1" dirty="0">
                <a:solidFill>
                  <a:schemeClr val="bg1">
                    <a:alpha val="45000"/>
                  </a:schemeClr>
                </a:solidFill>
              </a:rPr>
              <a:t>Academic Year</a:t>
            </a:r>
          </a:p>
          <a:p>
            <a:pPr marL="0" indent="0">
              <a:spcAft>
                <a:spcPts val="1200"/>
              </a:spcAft>
              <a:buNone/>
            </a:pPr>
            <a:r>
              <a:rPr lang="en-US" sz="2000" b="1" dirty="0">
                <a:solidFill>
                  <a:schemeClr val="bg1">
                    <a:alpha val="45000"/>
                  </a:schemeClr>
                </a:solidFill>
              </a:rPr>
              <a:t>Course Audits</a:t>
            </a:r>
          </a:p>
          <a:p>
            <a:pPr marL="0" indent="0">
              <a:spcAft>
                <a:spcPts val="1200"/>
              </a:spcAft>
              <a:buNone/>
            </a:pPr>
            <a:r>
              <a:rPr lang="en-US" sz="2000" b="1" dirty="0">
                <a:solidFill>
                  <a:schemeClr val="bg1">
                    <a:alpha val="45000"/>
                  </a:schemeClr>
                </a:solidFill>
              </a:rPr>
              <a:t>Grad Students</a:t>
            </a:r>
          </a:p>
          <a:p>
            <a:pPr marL="0" indent="0">
              <a:spcAft>
                <a:spcPts val="1200"/>
              </a:spcAft>
              <a:buNone/>
            </a:pPr>
            <a:r>
              <a:rPr lang="en-US" sz="2000" b="1" dirty="0">
                <a:solidFill>
                  <a:schemeClr val="bg1">
                    <a:alpha val="45000"/>
                  </a:schemeClr>
                </a:solidFill>
              </a:rPr>
              <a:t>Dual-Enrolled/Dual-Credit</a:t>
            </a:r>
          </a:p>
          <a:p>
            <a:pPr marL="0" indent="0">
              <a:spcAft>
                <a:spcPts val="1200"/>
              </a:spcAft>
              <a:buNone/>
            </a:pPr>
            <a:r>
              <a:rPr lang="en-US" sz="2000" b="1" dirty="0">
                <a:solidFill>
                  <a:schemeClr val="bg1">
                    <a:alpha val="45000"/>
                  </a:schemeClr>
                </a:solidFill>
              </a:rPr>
              <a:t>Non-Fed Recognized</a:t>
            </a:r>
          </a:p>
        </p:txBody>
      </p:sp>
      <p:pic>
        <p:nvPicPr>
          <p:cNvPr id="14" name="Picture 13" descr="A blue bird with yellow text&#10;&#10;Description automatically generated">
            <a:extLst>
              <a:ext uri="{FF2B5EF4-FFF2-40B4-BE49-F238E27FC236}">
                <a16:creationId xmlns:a16="http://schemas.microsoft.com/office/drawing/2014/main" id="{9BF4175F-2B1F-24ED-521D-5009D9B0DE57}"/>
              </a:ext>
            </a:extLst>
          </p:cNvPr>
          <p:cNvPicPr>
            <a:picLocks noChangeAspect="1"/>
          </p:cNvPicPr>
          <p:nvPr/>
        </p:nvPicPr>
        <p:blipFill rotWithShape="1">
          <a:blip r:embed="rId3">
            <a:extLst>
              <a:ext uri="{28A0092B-C50C-407E-A947-70E740481C1C}">
                <a14:useLocalDpi xmlns:a14="http://schemas.microsoft.com/office/drawing/2010/main" val="0"/>
              </a:ext>
            </a:extLst>
          </a:blip>
          <a:srcRect t="7053"/>
          <a:stretch/>
        </p:blipFill>
        <p:spPr>
          <a:xfrm>
            <a:off x="568139" y="5697956"/>
            <a:ext cx="2898961" cy="1102894"/>
          </a:xfrm>
          <a:prstGeom prst="rect">
            <a:avLst/>
          </a:prstGeom>
          <a:solidFill>
            <a:srgbClr val="132330"/>
          </a:solidFill>
        </p:spPr>
      </p:pic>
      <p:pic>
        <p:nvPicPr>
          <p:cNvPr id="4" name="Picture 3">
            <a:extLst>
              <a:ext uri="{FF2B5EF4-FFF2-40B4-BE49-F238E27FC236}">
                <a16:creationId xmlns:a16="http://schemas.microsoft.com/office/drawing/2014/main" id="{828158E7-E137-A5A2-F56D-2C7928B8D674}"/>
              </a:ext>
            </a:extLst>
          </p:cNvPr>
          <p:cNvPicPr>
            <a:picLocks noChangeAspect="1"/>
          </p:cNvPicPr>
          <p:nvPr/>
        </p:nvPicPr>
        <p:blipFill>
          <a:blip r:embed="rId4"/>
          <a:stretch>
            <a:fillRect/>
          </a:stretch>
        </p:blipFill>
        <p:spPr>
          <a:xfrm>
            <a:off x="2951018" y="3834068"/>
            <a:ext cx="9060229" cy="1619805"/>
          </a:xfrm>
          <a:prstGeom prst="rect">
            <a:avLst/>
          </a:prstGeom>
        </p:spPr>
      </p:pic>
    </p:spTree>
    <p:extLst>
      <p:ext uri="{BB962C8B-B14F-4D97-AF65-F5344CB8AC3E}">
        <p14:creationId xmlns:p14="http://schemas.microsoft.com/office/powerpoint/2010/main" val="1097649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561FB-5EA4-7FF6-8270-9AD70D85597B}"/>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2372CF06-2CDA-C533-92BE-F28A319DDBD4}"/>
              </a:ext>
            </a:extLst>
          </p:cNvPr>
          <p:cNvSpPr/>
          <p:nvPr/>
        </p:nvSpPr>
        <p:spPr>
          <a:xfrm>
            <a:off x="0" y="0"/>
            <a:ext cx="2679405" cy="5615940"/>
          </a:xfrm>
          <a:prstGeom prst="rect">
            <a:avLst/>
          </a:prstGeom>
          <a:solidFill>
            <a:srgbClr val="3D8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80A9A929-EE15-5FB2-DE4F-482D8A36B507}"/>
              </a:ext>
            </a:extLst>
          </p:cNvPr>
          <p:cNvSpPr>
            <a:spLocks noGrp="1"/>
          </p:cNvSpPr>
          <p:nvPr>
            <p:ph sz="half" idx="2"/>
          </p:nvPr>
        </p:nvSpPr>
        <p:spPr>
          <a:xfrm>
            <a:off x="3105210" y="535200"/>
            <a:ext cx="5249081" cy="4701818"/>
          </a:xfrm>
        </p:spPr>
        <p:txBody>
          <a:bodyPr>
            <a:normAutofit lnSpcReduction="10000"/>
          </a:bodyPr>
          <a:lstStyle/>
          <a:p>
            <a:pPr marL="0" indent="0">
              <a:spcAft>
                <a:spcPts val="1200"/>
              </a:spcAft>
              <a:buNone/>
            </a:pPr>
            <a:r>
              <a:rPr lang="en-US" sz="3200" b="1" u="sng" dirty="0"/>
              <a:t>All TCU AIMS Survey</a:t>
            </a:r>
          </a:p>
          <a:p>
            <a:pPr>
              <a:spcBef>
                <a:spcPts val="1200"/>
              </a:spcBef>
            </a:pPr>
            <a:r>
              <a:rPr lang="en-US" sz="2400" b="1" dirty="0"/>
              <a:t>20</a:t>
            </a:r>
            <a:r>
              <a:rPr lang="en-US" sz="2400" dirty="0"/>
              <a:t> TCUS Responded</a:t>
            </a:r>
          </a:p>
          <a:p>
            <a:pPr>
              <a:spcBef>
                <a:spcPts val="1200"/>
              </a:spcBef>
            </a:pPr>
            <a:r>
              <a:rPr lang="en-US" sz="2400" dirty="0"/>
              <a:t>Responded to Items Related to:</a:t>
            </a:r>
          </a:p>
          <a:p>
            <a:pPr lvl="1">
              <a:spcBef>
                <a:spcPts val="1200"/>
              </a:spcBef>
            </a:pPr>
            <a:r>
              <a:rPr lang="en-US" sz="2000" dirty="0"/>
              <a:t>Academic Year</a:t>
            </a:r>
          </a:p>
          <a:p>
            <a:pPr lvl="1">
              <a:spcBef>
                <a:spcPts val="1200"/>
              </a:spcBef>
            </a:pPr>
            <a:r>
              <a:rPr lang="en-US" sz="2000" dirty="0"/>
              <a:t>First Time Student</a:t>
            </a:r>
          </a:p>
          <a:p>
            <a:pPr lvl="1">
              <a:spcBef>
                <a:spcPts val="1200"/>
              </a:spcBef>
            </a:pPr>
            <a:r>
              <a:rPr lang="en-US" sz="2000" dirty="0"/>
              <a:t>Dual-Enrolled/Dual-Credit Students</a:t>
            </a:r>
          </a:p>
          <a:p>
            <a:pPr lvl="1">
              <a:spcBef>
                <a:spcPts val="1200"/>
              </a:spcBef>
            </a:pPr>
            <a:r>
              <a:rPr lang="en-US" sz="2000" dirty="0"/>
              <a:t>Non-Federally Recognized Indigenous Students</a:t>
            </a:r>
          </a:p>
          <a:p>
            <a:pPr lvl="1">
              <a:spcBef>
                <a:spcPts val="1200"/>
              </a:spcBef>
            </a:pPr>
            <a:r>
              <a:rPr lang="en-US" sz="2000" dirty="0"/>
              <a:t>Graduate Students</a:t>
            </a:r>
          </a:p>
          <a:p>
            <a:pPr lvl="1">
              <a:spcBef>
                <a:spcPts val="1200"/>
              </a:spcBef>
            </a:pPr>
            <a:r>
              <a:rPr lang="en-US" sz="2000" dirty="0"/>
              <a:t>Transfer Students</a:t>
            </a:r>
          </a:p>
          <a:p>
            <a:pPr lvl="1">
              <a:spcBef>
                <a:spcPts val="1200"/>
              </a:spcBef>
            </a:pPr>
            <a:r>
              <a:rPr lang="en-US" sz="2000" dirty="0"/>
              <a:t>IRB</a:t>
            </a:r>
          </a:p>
          <a:p>
            <a:pPr lvl="1">
              <a:spcBef>
                <a:spcPts val="1200"/>
              </a:spcBef>
            </a:pPr>
            <a:endParaRPr lang="en-US" sz="1200" dirty="0"/>
          </a:p>
          <a:p>
            <a:endParaRPr lang="en-US" sz="2000" b="1" dirty="0"/>
          </a:p>
          <a:p>
            <a:pPr marL="0" indent="0">
              <a:buNone/>
            </a:pPr>
            <a:endParaRPr lang="en-US" sz="2000" b="1" dirty="0"/>
          </a:p>
        </p:txBody>
      </p:sp>
      <p:sp>
        <p:nvSpPr>
          <p:cNvPr id="12" name="Content Placeholder 2">
            <a:extLst>
              <a:ext uri="{FF2B5EF4-FFF2-40B4-BE49-F238E27FC236}">
                <a16:creationId xmlns:a16="http://schemas.microsoft.com/office/drawing/2014/main" id="{A3C9391B-B88D-734A-23EE-928943CFD721}"/>
              </a:ext>
            </a:extLst>
          </p:cNvPr>
          <p:cNvSpPr txBox="1">
            <a:spLocks/>
          </p:cNvSpPr>
          <p:nvPr/>
        </p:nvSpPr>
        <p:spPr>
          <a:xfrm>
            <a:off x="180753" y="535199"/>
            <a:ext cx="2429097" cy="329886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2000" b="1" dirty="0">
                <a:solidFill>
                  <a:schemeClr val="bg1">
                    <a:alpha val="45000"/>
                  </a:schemeClr>
                </a:solidFill>
              </a:rPr>
              <a:t>Recap</a:t>
            </a:r>
          </a:p>
          <a:p>
            <a:pPr marL="0" indent="0">
              <a:spcAft>
                <a:spcPts val="1200"/>
              </a:spcAft>
              <a:buNone/>
            </a:pPr>
            <a:r>
              <a:rPr lang="en-US" sz="2000" b="1" dirty="0">
                <a:solidFill>
                  <a:schemeClr val="bg1">
                    <a:alpha val="45000"/>
                  </a:schemeClr>
                </a:solidFill>
              </a:rPr>
              <a:t>Annual Survey</a:t>
            </a:r>
          </a:p>
          <a:p>
            <a:pPr marL="0" indent="0">
              <a:spcAft>
                <a:spcPts val="1200"/>
              </a:spcAft>
              <a:buNone/>
            </a:pPr>
            <a:r>
              <a:rPr lang="en-US" sz="2000" b="1" dirty="0">
                <a:solidFill>
                  <a:schemeClr val="bg1">
                    <a:alpha val="45000"/>
                  </a:schemeClr>
                </a:solidFill>
              </a:rPr>
              <a:t>Student Enrollment</a:t>
            </a:r>
          </a:p>
          <a:p>
            <a:pPr marL="0" indent="0">
              <a:spcAft>
                <a:spcPts val="1200"/>
              </a:spcAft>
              <a:buNone/>
            </a:pPr>
            <a:r>
              <a:rPr lang="en-US" sz="2000" b="1" dirty="0">
                <a:solidFill>
                  <a:schemeClr val="bg1">
                    <a:alpha val="45000"/>
                  </a:schemeClr>
                </a:solidFill>
              </a:rPr>
              <a:t>Academic Year</a:t>
            </a:r>
          </a:p>
          <a:p>
            <a:pPr marL="0" indent="0">
              <a:spcAft>
                <a:spcPts val="1200"/>
              </a:spcAft>
              <a:buNone/>
            </a:pPr>
            <a:r>
              <a:rPr lang="en-US" sz="2000" b="1" dirty="0">
                <a:solidFill>
                  <a:schemeClr val="bg1">
                    <a:alpha val="45000"/>
                  </a:schemeClr>
                </a:solidFill>
              </a:rPr>
              <a:t>Course Audits</a:t>
            </a:r>
          </a:p>
          <a:p>
            <a:pPr marL="0" indent="0">
              <a:spcAft>
                <a:spcPts val="1200"/>
              </a:spcAft>
              <a:buNone/>
            </a:pPr>
            <a:r>
              <a:rPr lang="en-US" sz="2000" b="1" dirty="0">
                <a:solidFill>
                  <a:schemeClr val="bg1">
                    <a:alpha val="45000"/>
                  </a:schemeClr>
                </a:solidFill>
              </a:rPr>
              <a:t>Grad Students</a:t>
            </a:r>
          </a:p>
          <a:p>
            <a:pPr marL="0" indent="0">
              <a:spcAft>
                <a:spcPts val="1200"/>
              </a:spcAft>
              <a:buNone/>
            </a:pPr>
            <a:r>
              <a:rPr lang="en-US" sz="2000" b="1" dirty="0">
                <a:solidFill>
                  <a:schemeClr val="bg1">
                    <a:alpha val="45000"/>
                  </a:schemeClr>
                </a:solidFill>
              </a:rPr>
              <a:t>Dual-Enrolled/Dual-Credit</a:t>
            </a:r>
          </a:p>
          <a:p>
            <a:pPr marL="0" indent="0">
              <a:spcAft>
                <a:spcPts val="1200"/>
              </a:spcAft>
              <a:buNone/>
            </a:pPr>
            <a:r>
              <a:rPr lang="en-US" sz="2000" b="1" dirty="0">
                <a:solidFill>
                  <a:schemeClr val="bg1">
                    <a:alpha val="45000"/>
                  </a:schemeClr>
                </a:solidFill>
              </a:rPr>
              <a:t>Non-Fed Recognized</a:t>
            </a:r>
          </a:p>
        </p:txBody>
      </p:sp>
      <p:pic>
        <p:nvPicPr>
          <p:cNvPr id="14" name="Picture 13" descr="A blue bird with yellow text&#10;&#10;Description automatically generated">
            <a:extLst>
              <a:ext uri="{FF2B5EF4-FFF2-40B4-BE49-F238E27FC236}">
                <a16:creationId xmlns:a16="http://schemas.microsoft.com/office/drawing/2014/main" id="{E47E6932-0924-59C5-6391-7CCC8535EB3A}"/>
              </a:ext>
            </a:extLst>
          </p:cNvPr>
          <p:cNvPicPr>
            <a:picLocks noChangeAspect="1"/>
          </p:cNvPicPr>
          <p:nvPr/>
        </p:nvPicPr>
        <p:blipFill rotWithShape="1">
          <a:blip r:embed="rId3">
            <a:extLst>
              <a:ext uri="{28A0092B-C50C-407E-A947-70E740481C1C}">
                <a14:useLocalDpi xmlns:a14="http://schemas.microsoft.com/office/drawing/2010/main" val="0"/>
              </a:ext>
            </a:extLst>
          </a:blip>
          <a:srcRect t="7053"/>
          <a:stretch/>
        </p:blipFill>
        <p:spPr>
          <a:xfrm>
            <a:off x="568139" y="5697956"/>
            <a:ext cx="2898961" cy="1102894"/>
          </a:xfrm>
          <a:prstGeom prst="rect">
            <a:avLst/>
          </a:prstGeom>
          <a:solidFill>
            <a:srgbClr val="132330"/>
          </a:solidFill>
        </p:spPr>
      </p:pic>
      <p:pic>
        <p:nvPicPr>
          <p:cNvPr id="1026" name="Picture 2" descr="Thumbnail Image professional survey results for work presentation less busy less literal">
            <a:extLst>
              <a:ext uri="{FF2B5EF4-FFF2-40B4-BE49-F238E27FC236}">
                <a16:creationId xmlns:a16="http://schemas.microsoft.com/office/drawing/2014/main" id="{0D02C45F-13F1-7DE3-9031-FF352CC5FCB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051" t="71212" r="2222" b="4697"/>
          <a:stretch/>
        </p:blipFill>
        <p:spPr bwMode="auto">
          <a:xfrm>
            <a:off x="8562109" y="1982008"/>
            <a:ext cx="3362958" cy="24755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312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3C70B-CC88-1CDC-0057-76629FEF386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8D68DFB7-3738-5740-D6F1-287BF32EA2EF}"/>
              </a:ext>
            </a:extLst>
          </p:cNvPr>
          <p:cNvSpPr/>
          <p:nvPr/>
        </p:nvSpPr>
        <p:spPr>
          <a:xfrm>
            <a:off x="0" y="0"/>
            <a:ext cx="2679405" cy="5615940"/>
          </a:xfrm>
          <a:prstGeom prst="rect">
            <a:avLst/>
          </a:prstGeom>
          <a:solidFill>
            <a:srgbClr val="3D8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D30771D8-5073-4168-3169-E5FFCB506C70}"/>
              </a:ext>
            </a:extLst>
          </p:cNvPr>
          <p:cNvSpPr>
            <a:spLocks noGrp="1"/>
          </p:cNvSpPr>
          <p:nvPr>
            <p:ph sz="half" idx="2"/>
          </p:nvPr>
        </p:nvSpPr>
        <p:spPr>
          <a:xfrm>
            <a:off x="3105210" y="535200"/>
            <a:ext cx="7719543" cy="3298868"/>
          </a:xfrm>
        </p:spPr>
        <p:txBody>
          <a:bodyPr>
            <a:normAutofit/>
          </a:bodyPr>
          <a:lstStyle/>
          <a:p>
            <a:pPr marL="0" indent="0">
              <a:spcAft>
                <a:spcPts val="1200"/>
              </a:spcAft>
              <a:buNone/>
            </a:pPr>
            <a:r>
              <a:rPr lang="en-US" u="sng" dirty="0"/>
              <a:t>Academic Year?</a:t>
            </a:r>
          </a:p>
          <a:p>
            <a:pPr>
              <a:spcBef>
                <a:spcPts val="1200"/>
              </a:spcBef>
            </a:pPr>
            <a:r>
              <a:rPr lang="en-US" sz="2000" dirty="0"/>
              <a:t>Fall to Summer?</a:t>
            </a:r>
          </a:p>
          <a:p>
            <a:pPr>
              <a:spcBef>
                <a:spcPts val="1200"/>
              </a:spcBef>
            </a:pPr>
            <a:r>
              <a:rPr lang="en-US" sz="2000" dirty="0"/>
              <a:t>Summer to Spring?</a:t>
            </a:r>
            <a:endParaRPr lang="en-US" sz="1600" dirty="0"/>
          </a:p>
          <a:p>
            <a:pPr lvl="1">
              <a:spcBef>
                <a:spcPts val="1200"/>
              </a:spcBef>
            </a:pPr>
            <a:endParaRPr lang="en-US" sz="1600" dirty="0"/>
          </a:p>
          <a:p>
            <a:pPr lvl="1">
              <a:spcBef>
                <a:spcPts val="1200"/>
              </a:spcBef>
            </a:pPr>
            <a:endParaRPr lang="en-US" sz="1600" dirty="0"/>
          </a:p>
          <a:p>
            <a:pPr lvl="1">
              <a:spcBef>
                <a:spcPts val="1200"/>
              </a:spcBef>
            </a:pPr>
            <a:endParaRPr lang="en-US" sz="1600" dirty="0"/>
          </a:p>
          <a:p>
            <a:pPr lvl="1">
              <a:spcBef>
                <a:spcPts val="1200"/>
              </a:spcBef>
            </a:pPr>
            <a:endParaRPr lang="en-US" sz="1600" dirty="0"/>
          </a:p>
          <a:p>
            <a:endParaRPr lang="en-US" sz="2000" b="1" dirty="0"/>
          </a:p>
          <a:p>
            <a:pPr marL="0" indent="0">
              <a:buNone/>
            </a:pPr>
            <a:endParaRPr lang="en-US" sz="2000" b="1" dirty="0"/>
          </a:p>
        </p:txBody>
      </p:sp>
      <p:sp>
        <p:nvSpPr>
          <p:cNvPr id="12" name="Content Placeholder 2">
            <a:extLst>
              <a:ext uri="{FF2B5EF4-FFF2-40B4-BE49-F238E27FC236}">
                <a16:creationId xmlns:a16="http://schemas.microsoft.com/office/drawing/2014/main" id="{0E971C6D-39BF-ED42-1779-9BD8B31C7E57}"/>
              </a:ext>
            </a:extLst>
          </p:cNvPr>
          <p:cNvSpPr txBox="1">
            <a:spLocks/>
          </p:cNvSpPr>
          <p:nvPr/>
        </p:nvSpPr>
        <p:spPr>
          <a:xfrm>
            <a:off x="180753" y="535199"/>
            <a:ext cx="2429097" cy="329886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2000" b="1" dirty="0">
                <a:solidFill>
                  <a:schemeClr val="bg1">
                    <a:alpha val="45000"/>
                  </a:schemeClr>
                </a:solidFill>
              </a:rPr>
              <a:t>Recap</a:t>
            </a:r>
          </a:p>
          <a:p>
            <a:pPr marL="0" indent="0">
              <a:spcAft>
                <a:spcPts val="1200"/>
              </a:spcAft>
              <a:buNone/>
            </a:pPr>
            <a:r>
              <a:rPr lang="en-US" sz="2000" b="1" dirty="0">
                <a:solidFill>
                  <a:schemeClr val="bg1">
                    <a:alpha val="45000"/>
                  </a:schemeClr>
                </a:solidFill>
              </a:rPr>
              <a:t>Annual Survey</a:t>
            </a:r>
          </a:p>
          <a:p>
            <a:pPr marL="0" indent="0">
              <a:spcAft>
                <a:spcPts val="1200"/>
              </a:spcAft>
              <a:buNone/>
            </a:pPr>
            <a:r>
              <a:rPr lang="en-US" sz="2000" b="1" dirty="0">
                <a:solidFill>
                  <a:schemeClr val="bg1">
                    <a:alpha val="45000"/>
                  </a:schemeClr>
                </a:solidFill>
              </a:rPr>
              <a:t>Student Enrollment</a:t>
            </a:r>
          </a:p>
          <a:p>
            <a:pPr marL="0" indent="0">
              <a:spcAft>
                <a:spcPts val="1200"/>
              </a:spcAft>
              <a:buNone/>
            </a:pPr>
            <a:r>
              <a:rPr lang="en-US" sz="2000" b="1" dirty="0">
                <a:solidFill>
                  <a:schemeClr val="bg1"/>
                </a:solidFill>
              </a:rPr>
              <a:t>Academic Year</a:t>
            </a:r>
          </a:p>
          <a:p>
            <a:pPr marL="0" indent="0">
              <a:spcAft>
                <a:spcPts val="1200"/>
              </a:spcAft>
              <a:buNone/>
            </a:pPr>
            <a:r>
              <a:rPr lang="en-US" sz="2000" b="1" dirty="0">
                <a:solidFill>
                  <a:schemeClr val="bg1">
                    <a:alpha val="45000"/>
                  </a:schemeClr>
                </a:solidFill>
              </a:rPr>
              <a:t>Course Audits</a:t>
            </a:r>
          </a:p>
          <a:p>
            <a:pPr marL="0" indent="0">
              <a:spcAft>
                <a:spcPts val="1200"/>
              </a:spcAft>
              <a:buNone/>
            </a:pPr>
            <a:r>
              <a:rPr lang="en-US" sz="2000" b="1" dirty="0">
                <a:solidFill>
                  <a:schemeClr val="bg1">
                    <a:alpha val="45000"/>
                  </a:schemeClr>
                </a:solidFill>
              </a:rPr>
              <a:t>Grad Students</a:t>
            </a:r>
          </a:p>
          <a:p>
            <a:pPr marL="0" indent="0">
              <a:spcAft>
                <a:spcPts val="1200"/>
              </a:spcAft>
              <a:buNone/>
            </a:pPr>
            <a:r>
              <a:rPr lang="en-US" sz="2000" b="1" dirty="0">
                <a:solidFill>
                  <a:schemeClr val="bg1">
                    <a:alpha val="45000"/>
                  </a:schemeClr>
                </a:solidFill>
              </a:rPr>
              <a:t>Dual-Enrolled/Dual-Credit</a:t>
            </a:r>
          </a:p>
          <a:p>
            <a:pPr marL="0" indent="0">
              <a:spcAft>
                <a:spcPts val="1200"/>
              </a:spcAft>
              <a:buNone/>
            </a:pPr>
            <a:r>
              <a:rPr lang="en-US" sz="2000" b="1" dirty="0">
                <a:solidFill>
                  <a:schemeClr val="bg1">
                    <a:alpha val="45000"/>
                  </a:schemeClr>
                </a:solidFill>
              </a:rPr>
              <a:t>Non-Fed Recognized</a:t>
            </a:r>
          </a:p>
        </p:txBody>
      </p:sp>
      <p:pic>
        <p:nvPicPr>
          <p:cNvPr id="14" name="Picture 13" descr="A blue bird with yellow text&#10;&#10;Description automatically generated">
            <a:extLst>
              <a:ext uri="{FF2B5EF4-FFF2-40B4-BE49-F238E27FC236}">
                <a16:creationId xmlns:a16="http://schemas.microsoft.com/office/drawing/2014/main" id="{3E1FFF48-7875-82D6-C8B4-D025503CCA72}"/>
              </a:ext>
            </a:extLst>
          </p:cNvPr>
          <p:cNvPicPr>
            <a:picLocks noChangeAspect="1"/>
          </p:cNvPicPr>
          <p:nvPr/>
        </p:nvPicPr>
        <p:blipFill rotWithShape="1">
          <a:blip r:embed="rId3">
            <a:extLst>
              <a:ext uri="{28A0092B-C50C-407E-A947-70E740481C1C}">
                <a14:useLocalDpi xmlns:a14="http://schemas.microsoft.com/office/drawing/2010/main" val="0"/>
              </a:ext>
            </a:extLst>
          </a:blip>
          <a:srcRect t="7053"/>
          <a:stretch/>
        </p:blipFill>
        <p:spPr>
          <a:xfrm>
            <a:off x="568139" y="5697956"/>
            <a:ext cx="2898961" cy="1102894"/>
          </a:xfrm>
          <a:prstGeom prst="rect">
            <a:avLst/>
          </a:prstGeom>
          <a:solidFill>
            <a:srgbClr val="132330"/>
          </a:solidFill>
        </p:spPr>
      </p:pic>
      <p:graphicFrame>
        <p:nvGraphicFramePr>
          <p:cNvPr id="4" name="Chart 3">
            <a:extLst>
              <a:ext uri="{FF2B5EF4-FFF2-40B4-BE49-F238E27FC236}">
                <a16:creationId xmlns:a16="http://schemas.microsoft.com/office/drawing/2014/main" id="{6A7B7ECF-76FF-73E9-564A-888E65157253}"/>
              </a:ext>
            </a:extLst>
          </p:cNvPr>
          <p:cNvGraphicFramePr>
            <a:graphicFrameLocks/>
          </p:cNvGraphicFramePr>
          <p:nvPr>
            <p:extLst>
              <p:ext uri="{D42A27DB-BD31-4B8C-83A1-F6EECF244321}">
                <p14:modId xmlns:p14="http://schemas.microsoft.com/office/powerpoint/2010/main" val="1811819340"/>
              </p:ext>
            </p:extLst>
          </p:nvPr>
        </p:nvGraphicFramePr>
        <p:xfrm>
          <a:off x="5320146" y="2184633"/>
          <a:ext cx="4073236" cy="307452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7971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6425E-C06F-B5D8-6375-516A6A9CC02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3BF0C93-7C1A-AF80-6E88-3808CE440390}"/>
              </a:ext>
            </a:extLst>
          </p:cNvPr>
          <p:cNvSpPr/>
          <p:nvPr/>
        </p:nvSpPr>
        <p:spPr>
          <a:xfrm>
            <a:off x="0" y="0"/>
            <a:ext cx="2679405" cy="5615940"/>
          </a:xfrm>
          <a:prstGeom prst="rect">
            <a:avLst/>
          </a:prstGeom>
          <a:solidFill>
            <a:srgbClr val="3D8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50D51B5A-2C5E-4846-CC5F-D2F127897873}"/>
              </a:ext>
            </a:extLst>
          </p:cNvPr>
          <p:cNvSpPr>
            <a:spLocks noGrp="1"/>
          </p:cNvSpPr>
          <p:nvPr>
            <p:ph sz="half" idx="2"/>
          </p:nvPr>
        </p:nvSpPr>
        <p:spPr>
          <a:xfrm>
            <a:off x="3094820" y="306597"/>
            <a:ext cx="7719543" cy="2893801"/>
          </a:xfrm>
        </p:spPr>
        <p:txBody>
          <a:bodyPr>
            <a:normAutofit/>
          </a:bodyPr>
          <a:lstStyle/>
          <a:p>
            <a:pPr marL="0" indent="0">
              <a:spcBef>
                <a:spcPts val="1200"/>
              </a:spcBef>
              <a:buNone/>
            </a:pPr>
            <a:r>
              <a:rPr lang="en-US" u="sng" dirty="0"/>
              <a:t>Course Audits?</a:t>
            </a:r>
          </a:p>
          <a:p>
            <a:pPr>
              <a:spcBef>
                <a:spcPts val="1200"/>
              </a:spcBef>
              <a:tabLst>
                <a:tab pos="800100" algn="l"/>
              </a:tabLst>
            </a:pPr>
            <a:r>
              <a:rPr lang="en-US" sz="2000" b="1" dirty="0"/>
              <a:t>63% </a:t>
            </a:r>
            <a:r>
              <a:rPr lang="en-US" sz="2000" dirty="0"/>
              <a:t>of respondents allow students to</a:t>
            </a:r>
            <a:br>
              <a:rPr lang="en-US" sz="2000" dirty="0"/>
            </a:br>
            <a:r>
              <a:rPr lang="en-US" sz="2000" dirty="0"/>
              <a:t>	exclusively audit courses.</a:t>
            </a:r>
          </a:p>
          <a:p>
            <a:pPr lvl="1">
              <a:spcBef>
                <a:spcPts val="1200"/>
              </a:spcBef>
              <a:tabLst>
                <a:tab pos="1143000" algn="l"/>
              </a:tabLst>
            </a:pPr>
            <a:r>
              <a:rPr lang="en-US" sz="1600" b="1" dirty="0"/>
              <a:t>58% </a:t>
            </a:r>
            <a:r>
              <a:rPr lang="en-US" sz="1600" dirty="0"/>
              <a:t>of these institutions include them in the Non-Degree/Non</a:t>
            </a:r>
            <a:br>
              <a:rPr lang="en-US" sz="1600" dirty="0"/>
            </a:br>
            <a:r>
              <a:rPr lang="en-US" sz="1600" dirty="0"/>
              <a:t>	Credentialling Seeking enrollment</a:t>
            </a:r>
          </a:p>
          <a:p>
            <a:pPr lvl="1">
              <a:spcBef>
                <a:spcPts val="1200"/>
              </a:spcBef>
              <a:tabLst>
                <a:tab pos="800100" algn="l"/>
              </a:tabLst>
            </a:pPr>
            <a:r>
              <a:rPr lang="en-US" sz="1600" b="1" dirty="0"/>
              <a:t>42%</a:t>
            </a:r>
            <a:r>
              <a:rPr lang="en-US" sz="1600" dirty="0"/>
              <a:t> don’t include them in any AIMS counts</a:t>
            </a:r>
          </a:p>
          <a:p>
            <a:pPr marL="0" indent="0">
              <a:spcBef>
                <a:spcPts val="1200"/>
              </a:spcBef>
              <a:buNone/>
              <a:tabLst>
                <a:tab pos="800100" algn="l"/>
              </a:tabLst>
            </a:pPr>
            <a:r>
              <a:rPr lang="en-US" sz="2000" dirty="0"/>
              <a:t>Which metrics should we include/exclude students exclusively auditing courses?</a:t>
            </a:r>
            <a:endParaRPr lang="en-US" sz="2000" b="1" dirty="0"/>
          </a:p>
        </p:txBody>
      </p:sp>
      <p:sp>
        <p:nvSpPr>
          <p:cNvPr id="12" name="Content Placeholder 2">
            <a:extLst>
              <a:ext uri="{FF2B5EF4-FFF2-40B4-BE49-F238E27FC236}">
                <a16:creationId xmlns:a16="http://schemas.microsoft.com/office/drawing/2014/main" id="{7687056A-91C6-9188-2D85-F66E9AA9FC54}"/>
              </a:ext>
            </a:extLst>
          </p:cNvPr>
          <p:cNvSpPr txBox="1">
            <a:spLocks/>
          </p:cNvSpPr>
          <p:nvPr/>
        </p:nvSpPr>
        <p:spPr>
          <a:xfrm>
            <a:off x="180753" y="535199"/>
            <a:ext cx="2429097" cy="329886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2000" b="1" dirty="0">
                <a:solidFill>
                  <a:schemeClr val="bg1">
                    <a:alpha val="45000"/>
                  </a:schemeClr>
                </a:solidFill>
              </a:rPr>
              <a:t>Recap</a:t>
            </a:r>
          </a:p>
          <a:p>
            <a:pPr marL="0" indent="0">
              <a:spcAft>
                <a:spcPts val="1200"/>
              </a:spcAft>
              <a:buNone/>
            </a:pPr>
            <a:r>
              <a:rPr lang="en-US" sz="2000" b="1" dirty="0">
                <a:solidFill>
                  <a:schemeClr val="bg1">
                    <a:alpha val="45000"/>
                  </a:schemeClr>
                </a:solidFill>
              </a:rPr>
              <a:t>Annual Survey</a:t>
            </a:r>
          </a:p>
          <a:p>
            <a:pPr marL="0" indent="0">
              <a:spcAft>
                <a:spcPts val="1200"/>
              </a:spcAft>
              <a:buNone/>
            </a:pPr>
            <a:r>
              <a:rPr lang="en-US" sz="2000" b="1" dirty="0">
                <a:solidFill>
                  <a:schemeClr val="bg1">
                    <a:alpha val="45000"/>
                  </a:schemeClr>
                </a:solidFill>
              </a:rPr>
              <a:t>Student Enrollment</a:t>
            </a:r>
          </a:p>
          <a:p>
            <a:pPr marL="0" indent="0">
              <a:spcAft>
                <a:spcPts val="1200"/>
              </a:spcAft>
              <a:buNone/>
            </a:pPr>
            <a:r>
              <a:rPr lang="en-US" sz="2000" b="1" dirty="0">
                <a:solidFill>
                  <a:schemeClr val="bg1">
                    <a:alpha val="45000"/>
                  </a:schemeClr>
                </a:solidFill>
              </a:rPr>
              <a:t>Academic Year</a:t>
            </a:r>
          </a:p>
          <a:p>
            <a:pPr marL="0" indent="0">
              <a:spcAft>
                <a:spcPts val="1200"/>
              </a:spcAft>
              <a:buNone/>
            </a:pPr>
            <a:r>
              <a:rPr lang="en-US" sz="2000" b="1" dirty="0">
                <a:solidFill>
                  <a:schemeClr val="bg1"/>
                </a:solidFill>
              </a:rPr>
              <a:t>Course Audits</a:t>
            </a:r>
          </a:p>
          <a:p>
            <a:pPr marL="0" indent="0">
              <a:spcAft>
                <a:spcPts val="1200"/>
              </a:spcAft>
              <a:buNone/>
            </a:pPr>
            <a:r>
              <a:rPr lang="en-US" sz="2000" b="1" dirty="0">
                <a:solidFill>
                  <a:schemeClr val="bg1">
                    <a:alpha val="45000"/>
                  </a:schemeClr>
                </a:solidFill>
              </a:rPr>
              <a:t>Grad Students</a:t>
            </a:r>
          </a:p>
          <a:p>
            <a:pPr marL="0" indent="0">
              <a:spcAft>
                <a:spcPts val="1200"/>
              </a:spcAft>
              <a:buNone/>
            </a:pPr>
            <a:r>
              <a:rPr lang="en-US" sz="2000" b="1" dirty="0">
                <a:solidFill>
                  <a:schemeClr val="bg1">
                    <a:alpha val="45000"/>
                  </a:schemeClr>
                </a:solidFill>
              </a:rPr>
              <a:t>Dual-Enrolled/Dual-Credit</a:t>
            </a:r>
          </a:p>
          <a:p>
            <a:pPr marL="0" indent="0">
              <a:spcAft>
                <a:spcPts val="1200"/>
              </a:spcAft>
              <a:buNone/>
            </a:pPr>
            <a:r>
              <a:rPr lang="en-US" sz="2000" b="1" dirty="0">
                <a:solidFill>
                  <a:schemeClr val="bg1">
                    <a:alpha val="45000"/>
                  </a:schemeClr>
                </a:solidFill>
              </a:rPr>
              <a:t>Non-Fed Recognized</a:t>
            </a:r>
          </a:p>
        </p:txBody>
      </p:sp>
      <p:pic>
        <p:nvPicPr>
          <p:cNvPr id="14" name="Picture 13" descr="A blue bird with yellow text&#10;&#10;Description automatically generated">
            <a:extLst>
              <a:ext uri="{FF2B5EF4-FFF2-40B4-BE49-F238E27FC236}">
                <a16:creationId xmlns:a16="http://schemas.microsoft.com/office/drawing/2014/main" id="{98B325D1-4914-46FD-6D9E-5ECCF1DCD1AC}"/>
              </a:ext>
            </a:extLst>
          </p:cNvPr>
          <p:cNvPicPr>
            <a:picLocks noChangeAspect="1"/>
          </p:cNvPicPr>
          <p:nvPr/>
        </p:nvPicPr>
        <p:blipFill rotWithShape="1">
          <a:blip r:embed="rId3">
            <a:extLst>
              <a:ext uri="{28A0092B-C50C-407E-A947-70E740481C1C}">
                <a14:useLocalDpi xmlns:a14="http://schemas.microsoft.com/office/drawing/2010/main" val="0"/>
              </a:ext>
            </a:extLst>
          </a:blip>
          <a:srcRect t="7053"/>
          <a:stretch/>
        </p:blipFill>
        <p:spPr>
          <a:xfrm>
            <a:off x="568139" y="5697956"/>
            <a:ext cx="2898961" cy="1102894"/>
          </a:xfrm>
          <a:prstGeom prst="rect">
            <a:avLst/>
          </a:prstGeom>
          <a:solidFill>
            <a:srgbClr val="132330"/>
          </a:solidFill>
        </p:spPr>
      </p:pic>
      <p:sp>
        <p:nvSpPr>
          <p:cNvPr id="2" name="TextBox 1">
            <a:extLst>
              <a:ext uri="{FF2B5EF4-FFF2-40B4-BE49-F238E27FC236}">
                <a16:creationId xmlns:a16="http://schemas.microsoft.com/office/drawing/2014/main" id="{D762B1B6-B21B-753A-5464-BC8423C5E0E1}"/>
              </a:ext>
            </a:extLst>
          </p:cNvPr>
          <p:cNvSpPr txBox="1"/>
          <p:nvPr/>
        </p:nvSpPr>
        <p:spPr>
          <a:xfrm>
            <a:off x="3345873" y="3223697"/>
            <a:ext cx="7762009" cy="2246769"/>
          </a:xfrm>
          <a:prstGeom prst="rect">
            <a:avLst/>
          </a:prstGeom>
          <a:noFill/>
        </p:spPr>
        <p:txBody>
          <a:bodyPr wrap="square" numCol="2" rtlCol="0">
            <a:spAutoFit/>
          </a:bodyPr>
          <a:lstStyle/>
          <a:p>
            <a:pPr marL="285750" indent="-285750">
              <a:buFont typeface="Arial" panose="020B0604020202020204" pitchFamily="34" charset="0"/>
              <a:buChar char="•"/>
            </a:pPr>
            <a:r>
              <a:rPr lang="en-US" sz="2000" dirty="0"/>
              <a:t>Fall Enrollment</a:t>
            </a:r>
          </a:p>
          <a:p>
            <a:pPr marL="285750" indent="-285750">
              <a:buFont typeface="Arial" panose="020B0604020202020204" pitchFamily="34" charset="0"/>
              <a:buChar char="•"/>
            </a:pPr>
            <a:r>
              <a:rPr lang="en-US" sz="2000" dirty="0"/>
              <a:t>Spring Enrollment</a:t>
            </a:r>
          </a:p>
          <a:p>
            <a:pPr marL="742950" lvl="1" indent="-285750">
              <a:buFont typeface="Arial" panose="020B0604020202020204" pitchFamily="34" charset="0"/>
              <a:buChar char="•"/>
            </a:pPr>
            <a:r>
              <a:rPr lang="en-US" sz="2000" dirty="0"/>
              <a:t>Unduplicated Headcount</a:t>
            </a:r>
          </a:p>
          <a:p>
            <a:pPr marL="285750" indent="-285750">
              <a:buFont typeface="Arial" panose="020B0604020202020204" pitchFamily="34" charset="0"/>
              <a:buChar char="•"/>
            </a:pPr>
            <a:r>
              <a:rPr lang="en-US" sz="2000" dirty="0"/>
              <a:t>Tribal Affiliation Tab (Annual)</a:t>
            </a:r>
          </a:p>
          <a:p>
            <a:pPr marL="285750" indent="-285750">
              <a:buFont typeface="Arial" panose="020B0604020202020204" pitchFamily="34" charset="0"/>
              <a:buChar char="•"/>
            </a:pPr>
            <a:r>
              <a:rPr lang="en-US" sz="2000" dirty="0"/>
              <a:t>First Time Student Tab (Annual)</a:t>
            </a:r>
          </a:p>
          <a:p>
            <a:pPr marL="285750" indent="-285750">
              <a:buFont typeface="Arial" panose="020B0604020202020204" pitchFamily="34" charset="0"/>
              <a:buChar char="•"/>
            </a:pPr>
            <a:r>
              <a:rPr lang="en-US" sz="2000" dirty="0"/>
              <a:t>General Student Population Tab (Annual)</a:t>
            </a:r>
          </a:p>
          <a:p>
            <a:pPr marL="285750" indent="-285750">
              <a:buFont typeface="Arial" panose="020B0604020202020204" pitchFamily="34" charset="0"/>
              <a:buChar char="•"/>
            </a:pPr>
            <a:r>
              <a:rPr lang="en-US" sz="2000" dirty="0"/>
              <a:t>Program Enrollment (Annual)</a:t>
            </a:r>
          </a:p>
          <a:p>
            <a:pPr marL="285750" indent="-285750">
              <a:buFont typeface="Arial" panose="020B0604020202020204" pitchFamily="34" charset="0"/>
              <a:buChar char="•"/>
            </a:pPr>
            <a:r>
              <a:rPr lang="en-US" sz="2000" dirty="0"/>
              <a:t>Remedial/Developmental Courses (Annual)</a:t>
            </a:r>
          </a:p>
          <a:p>
            <a:pPr marL="285750" indent="-285750">
              <a:buFont typeface="Arial" panose="020B0604020202020204" pitchFamily="34" charset="0"/>
              <a:buChar char="•"/>
            </a:pPr>
            <a:r>
              <a:rPr lang="en-US" sz="2000" dirty="0"/>
              <a:t>Distance Learning (Annual)</a:t>
            </a:r>
          </a:p>
          <a:p>
            <a:pPr marL="285750" indent="-285750">
              <a:buFont typeface="Arial" panose="020B0604020202020204" pitchFamily="34" charset="0"/>
              <a:buChar char="•"/>
            </a:pPr>
            <a:r>
              <a:rPr lang="en-US" sz="2000" dirty="0"/>
              <a:t>Students with Impairments (Annual)</a:t>
            </a:r>
          </a:p>
        </p:txBody>
      </p:sp>
    </p:spTree>
    <p:extLst>
      <p:ext uri="{BB962C8B-B14F-4D97-AF65-F5344CB8AC3E}">
        <p14:creationId xmlns:p14="http://schemas.microsoft.com/office/powerpoint/2010/main" val="2229111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E96A0-ECB9-43AB-A911-E59AC0E2D75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FE7225F7-17E8-7605-BB38-557142FDDF5A}"/>
              </a:ext>
            </a:extLst>
          </p:cNvPr>
          <p:cNvSpPr/>
          <p:nvPr/>
        </p:nvSpPr>
        <p:spPr>
          <a:xfrm>
            <a:off x="0" y="0"/>
            <a:ext cx="2679405" cy="5615940"/>
          </a:xfrm>
          <a:prstGeom prst="rect">
            <a:avLst/>
          </a:prstGeom>
          <a:solidFill>
            <a:srgbClr val="3D88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1EBA845B-BA03-524C-EFD1-EA79FF3B1E1C}"/>
              </a:ext>
            </a:extLst>
          </p:cNvPr>
          <p:cNvSpPr>
            <a:spLocks noGrp="1"/>
          </p:cNvSpPr>
          <p:nvPr>
            <p:ph sz="half" idx="2"/>
          </p:nvPr>
        </p:nvSpPr>
        <p:spPr>
          <a:xfrm>
            <a:off x="3105210" y="357052"/>
            <a:ext cx="6447863" cy="867854"/>
          </a:xfrm>
        </p:spPr>
        <p:txBody>
          <a:bodyPr numCol="1">
            <a:normAutofit/>
          </a:bodyPr>
          <a:lstStyle/>
          <a:p>
            <a:pPr marL="0" indent="0">
              <a:spcAft>
                <a:spcPts val="1200"/>
              </a:spcAft>
              <a:buNone/>
            </a:pPr>
            <a:r>
              <a:rPr lang="en-US" sz="4000" u="sng" dirty="0"/>
              <a:t>Graduate Students</a:t>
            </a:r>
          </a:p>
        </p:txBody>
      </p:sp>
      <p:sp>
        <p:nvSpPr>
          <p:cNvPr id="12" name="Content Placeholder 2">
            <a:extLst>
              <a:ext uri="{FF2B5EF4-FFF2-40B4-BE49-F238E27FC236}">
                <a16:creationId xmlns:a16="http://schemas.microsoft.com/office/drawing/2014/main" id="{FC43176E-A199-BDC0-D391-49DD36C748E7}"/>
              </a:ext>
            </a:extLst>
          </p:cNvPr>
          <p:cNvSpPr txBox="1">
            <a:spLocks/>
          </p:cNvSpPr>
          <p:nvPr/>
        </p:nvSpPr>
        <p:spPr>
          <a:xfrm>
            <a:off x="180753" y="535199"/>
            <a:ext cx="2429097" cy="329886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2000" b="1" dirty="0">
                <a:solidFill>
                  <a:schemeClr val="bg1">
                    <a:alpha val="45000"/>
                  </a:schemeClr>
                </a:solidFill>
              </a:rPr>
              <a:t>Recap</a:t>
            </a:r>
          </a:p>
          <a:p>
            <a:pPr marL="0" indent="0">
              <a:spcAft>
                <a:spcPts val="1200"/>
              </a:spcAft>
              <a:buNone/>
            </a:pPr>
            <a:r>
              <a:rPr lang="en-US" sz="2000" b="1" dirty="0">
                <a:solidFill>
                  <a:schemeClr val="bg1">
                    <a:alpha val="45000"/>
                  </a:schemeClr>
                </a:solidFill>
              </a:rPr>
              <a:t>Annual Survey</a:t>
            </a:r>
          </a:p>
          <a:p>
            <a:pPr marL="0" indent="0">
              <a:spcAft>
                <a:spcPts val="1200"/>
              </a:spcAft>
              <a:buNone/>
            </a:pPr>
            <a:r>
              <a:rPr lang="en-US" sz="2000" b="1" dirty="0">
                <a:solidFill>
                  <a:schemeClr val="bg1">
                    <a:alpha val="45000"/>
                  </a:schemeClr>
                </a:solidFill>
              </a:rPr>
              <a:t>Student Enrollment</a:t>
            </a:r>
          </a:p>
          <a:p>
            <a:pPr marL="0" indent="0">
              <a:spcAft>
                <a:spcPts val="1200"/>
              </a:spcAft>
              <a:buNone/>
            </a:pPr>
            <a:r>
              <a:rPr lang="en-US" sz="2000" b="1" dirty="0">
                <a:solidFill>
                  <a:schemeClr val="bg1">
                    <a:alpha val="45000"/>
                  </a:schemeClr>
                </a:solidFill>
              </a:rPr>
              <a:t>Academic Year</a:t>
            </a:r>
          </a:p>
          <a:p>
            <a:pPr marL="0" indent="0">
              <a:spcAft>
                <a:spcPts val="1200"/>
              </a:spcAft>
              <a:buNone/>
            </a:pPr>
            <a:r>
              <a:rPr lang="en-US" sz="2000" b="1" dirty="0">
                <a:solidFill>
                  <a:schemeClr val="bg1">
                    <a:alpha val="45000"/>
                  </a:schemeClr>
                </a:solidFill>
              </a:rPr>
              <a:t>Course Audits</a:t>
            </a:r>
          </a:p>
          <a:p>
            <a:pPr marL="0" indent="0">
              <a:spcAft>
                <a:spcPts val="1200"/>
              </a:spcAft>
              <a:buNone/>
            </a:pPr>
            <a:r>
              <a:rPr lang="en-US" sz="2000" b="1" dirty="0">
                <a:solidFill>
                  <a:schemeClr val="bg1"/>
                </a:solidFill>
              </a:rPr>
              <a:t>Grad Students</a:t>
            </a:r>
          </a:p>
          <a:p>
            <a:pPr marL="0" indent="0">
              <a:spcAft>
                <a:spcPts val="1200"/>
              </a:spcAft>
              <a:buNone/>
            </a:pPr>
            <a:r>
              <a:rPr lang="en-US" sz="2000" b="1" dirty="0">
                <a:solidFill>
                  <a:schemeClr val="bg1">
                    <a:alpha val="45000"/>
                  </a:schemeClr>
                </a:solidFill>
              </a:rPr>
              <a:t>Dual-Enrolled/Dual-Credit</a:t>
            </a:r>
          </a:p>
          <a:p>
            <a:pPr marL="0" indent="0">
              <a:spcAft>
                <a:spcPts val="1200"/>
              </a:spcAft>
              <a:buNone/>
            </a:pPr>
            <a:r>
              <a:rPr lang="en-US" sz="2000" b="1" dirty="0">
                <a:solidFill>
                  <a:schemeClr val="bg1">
                    <a:alpha val="45000"/>
                  </a:schemeClr>
                </a:solidFill>
              </a:rPr>
              <a:t>Non-Fed Recognized</a:t>
            </a:r>
          </a:p>
        </p:txBody>
      </p:sp>
      <p:pic>
        <p:nvPicPr>
          <p:cNvPr id="14" name="Picture 13" descr="A blue bird with yellow text&#10;&#10;Description automatically generated">
            <a:extLst>
              <a:ext uri="{FF2B5EF4-FFF2-40B4-BE49-F238E27FC236}">
                <a16:creationId xmlns:a16="http://schemas.microsoft.com/office/drawing/2014/main" id="{22CFA8A7-09E6-810F-628F-4B1F3547E6AA}"/>
              </a:ext>
            </a:extLst>
          </p:cNvPr>
          <p:cNvPicPr>
            <a:picLocks noChangeAspect="1"/>
          </p:cNvPicPr>
          <p:nvPr/>
        </p:nvPicPr>
        <p:blipFill rotWithShape="1">
          <a:blip r:embed="rId3">
            <a:extLst>
              <a:ext uri="{28A0092B-C50C-407E-A947-70E740481C1C}">
                <a14:useLocalDpi xmlns:a14="http://schemas.microsoft.com/office/drawing/2010/main" val="0"/>
              </a:ext>
            </a:extLst>
          </a:blip>
          <a:srcRect t="7053"/>
          <a:stretch/>
        </p:blipFill>
        <p:spPr>
          <a:xfrm>
            <a:off x="568139" y="5697956"/>
            <a:ext cx="2898961" cy="1102894"/>
          </a:xfrm>
          <a:prstGeom prst="rect">
            <a:avLst/>
          </a:prstGeom>
          <a:solidFill>
            <a:srgbClr val="132330"/>
          </a:solidFill>
        </p:spPr>
      </p:pic>
      <p:sp>
        <p:nvSpPr>
          <p:cNvPr id="6" name="Content Placeholder 7">
            <a:extLst>
              <a:ext uri="{FF2B5EF4-FFF2-40B4-BE49-F238E27FC236}">
                <a16:creationId xmlns:a16="http://schemas.microsoft.com/office/drawing/2014/main" id="{8132C79E-F628-BE8C-A28D-9797F5E761A1}"/>
              </a:ext>
            </a:extLst>
          </p:cNvPr>
          <p:cNvSpPr txBox="1">
            <a:spLocks/>
          </p:cNvSpPr>
          <p:nvPr/>
        </p:nvSpPr>
        <p:spPr>
          <a:xfrm>
            <a:off x="3183414" y="1089549"/>
            <a:ext cx="8506355" cy="4261769"/>
          </a:xfrm>
          <a:prstGeom prst="rect">
            <a:avLst/>
          </a:prstGeom>
        </p:spPr>
        <p:txBody>
          <a:bodyPr vert="horz" lIns="91440" tIns="45720" rIns="91440" bIns="45720" numCol="1"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yriad Pro" panose="020B0503030403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yriad Pro" panose="020B0503030403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yriad Pro" panose="020B0503030403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yriad Pro" panose="020B0503030403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300" b="1" dirty="0"/>
              <a:t>5</a:t>
            </a:r>
            <a:r>
              <a:rPr lang="en-US" sz="2300" dirty="0"/>
              <a:t> TCUs with Graduate Students Responded</a:t>
            </a:r>
          </a:p>
          <a:p>
            <a:pPr lvl="1">
              <a:buFontTx/>
              <a:buChar char="-"/>
            </a:pPr>
            <a:r>
              <a:rPr lang="en-US" sz="1900" b="1" dirty="0"/>
              <a:t>4</a:t>
            </a:r>
            <a:r>
              <a:rPr lang="en-US" sz="1900" dirty="0"/>
              <a:t> can provide graduate student data</a:t>
            </a:r>
          </a:p>
          <a:p>
            <a:pPr marL="0" indent="0">
              <a:buNone/>
            </a:pPr>
            <a:endParaRPr lang="en-US" sz="2300" dirty="0"/>
          </a:p>
          <a:p>
            <a:pPr marL="633413" indent="-633413">
              <a:buNone/>
            </a:pPr>
            <a:r>
              <a:rPr lang="en-US" sz="2300" b="1" dirty="0"/>
              <a:t>59% </a:t>
            </a:r>
            <a:r>
              <a:rPr lang="en-US" sz="2300" dirty="0"/>
              <a:t>of respondents would prefer</a:t>
            </a:r>
            <a:br>
              <a:rPr lang="en-US" sz="2300" dirty="0"/>
            </a:br>
            <a:r>
              <a:rPr lang="en-US" sz="2300" dirty="0"/>
              <a:t>a graduate specific section</a:t>
            </a:r>
          </a:p>
          <a:p>
            <a:pPr marL="633413" indent="-633413">
              <a:buNone/>
            </a:pPr>
            <a:endParaRPr lang="en-US" sz="2300" dirty="0"/>
          </a:p>
          <a:p>
            <a:pPr marL="633413" indent="-633413">
              <a:buNone/>
            </a:pPr>
            <a:r>
              <a:rPr lang="en-US" sz="2300" dirty="0"/>
              <a:t>No additional metrics mentioned:</a:t>
            </a:r>
          </a:p>
          <a:p>
            <a:pPr marL="685800">
              <a:buFontTx/>
              <a:buChar char="-"/>
            </a:pPr>
            <a:r>
              <a:rPr lang="en-US" sz="2300" dirty="0"/>
              <a:t>Field of Study</a:t>
            </a:r>
          </a:p>
          <a:p>
            <a:pPr marL="685800">
              <a:buFontTx/>
              <a:buChar char="-"/>
            </a:pPr>
            <a:r>
              <a:rPr lang="en-US" sz="2300" dirty="0"/>
              <a:t>Retention/Graduation/Persistence*</a:t>
            </a:r>
          </a:p>
          <a:p>
            <a:pPr marL="685800">
              <a:buFontTx/>
              <a:buChar char="-"/>
            </a:pPr>
            <a:r>
              <a:rPr lang="en-US" sz="2300" dirty="0"/>
              <a:t>Financial Aid</a:t>
            </a:r>
          </a:p>
          <a:p>
            <a:pPr marL="0" indent="0">
              <a:buNone/>
            </a:pPr>
            <a:endParaRPr lang="en-US" sz="2300" dirty="0"/>
          </a:p>
        </p:txBody>
      </p:sp>
      <p:graphicFrame>
        <p:nvGraphicFramePr>
          <p:cNvPr id="7" name="Chart 6">
            <a:extLst>
              <a:ext uri="{FF2B5EF4-FFF2-40B4-BE49-F238E27FC236}">
                <a16:creationId xmlns:a16="http://schemas.microsoft.com/office/drawing/2014/main" id="{7CF4DF2C-C394-37DC-FC7F-07E1C9B702E3}"/>
              </a:ext>
            </a:extLst>
          </p:cNvPr>
          <p:cNvGraphicFramePr>
            <a:graphicFrameLocks/>
          </p:cNvGraphicFramePr>
          <p:nvPr>
            <p:extLst>
              <p:ext uri="{D42A27DB-BD31-4B8C-83A1-F6EECF244321}">
                <p14:modId xmlns:p14="http://schemas.microsoft.com/office/powerpoint/2010/main" val="733023481"/>
              </p:ext>
            </p:extLst>
          </p:nvPr>
        </p:nvGraphicFramePr>
        <p:xfrm>
          <a:off x="8104909" y="1770367"/>
          <a:ext cx="3754148"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53631215"/>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niversary Powerpoint50 .pptx" id="{1F9F36B6-08C3-4D32-80C1-61715B1C6D4A}" vid="{3633BBDC-DA1C-4299-A141-C1D57E2D7D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Web_x0020_Page_x0020_Name xmlns="d30df12c-fc41-4efa-87d3-dfff49dcf3c4" xsi:nil="true"/>
    <Date_x0020_Posted xmlns="25511ad5-2ebc-43e2-8c8c-359b1c6e6498">2025-09-10T21:41:52+00:00</Date_x0020_Posted>
    <URL xmlns="http://schemas.microsoft.com/sharepoint/v3">
      <Url xsi:nil="true"/>
      <Description xsi:nil="true"/>
    </URL>
    <Document_x0020_Description xmlns="25511ad5-2ebc-43e2-8c8c-359b1c6e649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77B75D244D3164486FE6D9C09AE4B6A" ma:contentTypeVersion="5" ma:contentTypeDescription="Create a new document." ma:contentTypeScope="" ma:versionID="3079b02066d05e62e5afdb92863db4fc">
  <xsd:schema xmlns:xsd="http://www.w3.org/2001/XMLSchema" xmlns:xs="http://www.w3.org/2001/XMLSchema" xmlns:p="http://schemas.microsoft.com/office/2006/metadata/properties" xmlns:ns1="http://schemas.microsoft.com/sharepoint/v3" xmlns:ns2="25511ad5-2ebc-43e2-8c8c-359b1c6e6498" xmlns:ns3="f3f98e1a-03e1-444f-a0a1-a16a2d2cfef8" xmlns:ns4="d30df12c-fc41-4efa-87d3-dfff49dcf3c4" targetNamespace="http://schemas.microsoft.com/office/2006/metadata/properties" ma:root="true" ma:fieldsID="e4ef05f9540eaa8007d056a3603a1554" ns1:_="" ns2:_="" ns3:_="" ns4:_="">
    <xsd:import namespace="http://schemas.microsoft.com/sharepoint/v3"/>
    <xsd:import namespace="25511ad5-2ebc-43e2-8c8c-359b1c6e6498"/>
    <xsd:import namespace="f3f98e1a-03e1-444f-a0a1-a16a2d2cfef8"/>
    <xsd:import namespace="d30df12c-fc41-4efa-87d3-dfff49dcf3c4"/>
    <xsd:element name="properties">
      <xsd:complexType>
        <xsd:sequence>
          <xsd:element name="documentManagement">
            <xsd:complexType>
              <xsd:all>
                <xsd:element ref="ns2:Document_x0020_Description" minOccurs="0"/>
                <xsd:element ref="ns2:Date_x0020_Posted" minOccurs="0"/>
                <xsd:element ref="ns3:SharedWithUsers" minOccurs="0"/>
                <xsd:element ref="ns1:URL" minOccurs="0"/>
                <xsd:element ref="ns4:Web_x0020_Page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URL" ma:index="11"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5511ad5-2ebc-43e2-8c8c-359b1c6e6498" elementFormDefault="qualified">
    <xsd:import namespace="http://schemas.microsoft.com/office/2006/documentManagement/types"/>
    <xsd:import namespace="http://schemas.microsoft.com/office/infopath/2007/PartnerControls"/>
    <xsd:element name="Document_x0020_Description" ma:index="8" nillable="true" ma:displayName="Document Description" ma:internalName="Document_x0020_Description">
      <xsd:simpleType>
        <xsd:restriction base="dms:Note"/>
      </xsd:simpleType>
    </xsd:element>
    <xsd:element name="Date_x0020_Posted" ma:index="9" nillable="true" ma:displayName="Date Posted" ma:default="[today]" ma:format="DateOnly" ma:internalName="Date_x0020_Post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f3f98e1a-03e1-444f-a0a1-a16a2d2cfef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30df12c-fc41-4efa-87d3-dfff49dcf3c4" elementFormDefault="qualified">
    <xsd:import namespace="http://schemas.microsoft.com/office/2006/documentManagement/types"/>
    <xsd:import namespace="http://schemas.microsoft.com/office/infopath/2007/PartnerControls"/>
    <xsd:element name="Web_x0020_Page_x0020_Name" ma:index="12" nillable="true" ma:displayName="Web Page Name" ma:internalName="Web_x0020_Page_x0020_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084B0B-9887-45F4-BED6-1D3ECAFD2385}">
  <ds:schemaRefs>
    <ds:schemaRef ds:uri="http://schemas.microsoft.com/office/2006/metadata/properties"/>
    <ds:schemaRef ds:uri="7123158b-d8b7-436e-855f-ab90d482e809"/>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http://www.w3.org/XML/1998/namespace"/>
    <ds:schemaRef ds:uri="http://purl.org/dc/dcmitype/"/>
    <ds:schemaRef ds:uri="5adcec62-9083-44d8-a0a8-4469fda79e37"/>
    <ds:schemaRef ds:uri="29e5e8b5-a1c8-41b4-8016-68395547961c"/>
  </ds:schemaRefs>
</ds:datastoreItem>
</file>

<file path=customXml/itemProps2.xml><?xml version="1.0" encoding="utf-8"?>
<ds:datastoreItem xmlns:ds="http://schemas.openxmlformats.org/officeDocument/2006/customXml" ds:itemID="{9D6CC535-961B-4E89-9345-55BFE142F7D7}"/>
</file>

<file path=customXml/itemProps3.xml><?xml version="1.0" encoding="utf-8"?>
<ds:datastoreItem xmlns:ds="http://schemas.openxmlformats.org/officeDocument/2006/customXml" ds:itemID="{B2E79FB3-3B1D-4844-A7C7-80D2B980164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58248</TotalTime>
  <Words>1539</Words>
  <Application>Microsoft Office PowerPoint</Application>
  <PresentationFormat>Widescreen</PresentationFormat>
  <Paragraphs>315</Paragraphs>
  <Slides>16</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-apple-system</vt:lpstr>
      <vt:lpstr>Arial</vt:lpstr>
      <vt:lpstr>Calibri</vt:lpstr>
      <vt:lpstr>Myriad Pro</vt:lpstr>
      <vt:lpstr>Myriad Pro Black</vt:lpstr>
      <vt:lpstr>1_Office Theme</vt:lpstr>
      <vt:lpstr>AIMS Redesign Subcommittee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Anything Else?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AIMS Redesign Subcommittee</dc:title>
  <dc:creator>Wells Ling</dc:creator>
  <cp:lastModifiedBy>Wells Ling, PhD</cp:lastModifiedBy>
  <cp:revision>18</cp:revision>
  <dcterms:created xsi:type="dcterms:W3CDTF">2023-05-09T13:38:18Z</dcterms:created>
  <dcterms:modified xsi:type="dcterms:W3CDTF">2025-02-06T18:54:51Z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0x010100777B75D244D3164486FE6D9C09AE4B6A</vt:lpwstr>
  </property>
  <property fmtid="{D5CDD505-2E9C-101B-9397-08002B2CF9AE}" pid="3" name="MediaServiceImageTags">
    <vt:lpwstr/>
  </property>
  <property fmtid="{D5CDD505-2E9C-101B-9397-08002B2CF9AE}" pid="4" name="Order">
    <vt:r8>352400</vt:r8>
  </property>
  <property fmtid="{D5CDD505-2E9C-101B-9397-08002B2CF9AE}" pid="5" name="ComplianceAssetId">
    <vt:lpwstr/>
  </property>
  <property fmtid="{D5CDD505-2E9C-101B-9397-08002B2CF9AE}" pid="6" name="_ExtendedDescription">
    <vt:lpwstr/>
  </property>
  <property fmtid="{D5CDD505-2E9C-101B-9397-08002B2CF9AE}" pid="7" name="TriggerFlowInfo">
    <vt:lpwstr/>
  </property>
</Properties>
</file>